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66"/>
  </p:notesMasterIdLst>
  <p:sldIdLst>
    <p:sldId id="310" r:id="rId2"/>
    <p:sldId id="312" r:id="rId3"/>
    <p:sldId id="314" r:id="rId4"/>
    <p:sldId id="375" r:id="rId5"/>
    <p:sldId id="376" r:id="rId6"/>
    <p:sldId id="309" r:id="rId7"/>
    <p:sldId id="311" r:id="rId8"/>
    <p:sldId id="315" r:id="rId9"/>
    <p:sldId id="316" r:id="rId10"/>
    <p:sldId id="317" r:id="rId11"/>
    <p:sldId id="318" r:id="rId12"/>
    <p:sldId id="319" r:id="rId13"/>
    <p:sldId id="320" r:id="rId14"/>
    <p:sldId id="321" r:id="rId15"/>
    <p:sldId id="322" r:id="rId16"/>
    <p:sldId id="323" r:id="rId17"/>
    <p:sldId id="324" r:id="rId18"/>
    <p:sldId id="325" r:id="rId19"/>
    <p:sldId id="329" r:id="rId20"/>
    <p:sldId id="330" r:id="rId21"/>
    <p:sldId id="331"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74" r:id="rId55"/>
    <p:sldId id="326" r:id="rId56"/>
    <p:sldId id="365" r:id="rId57"/>
    <p:sldId id="366" r:id="rId58"/>
    <p:sldId id="367" r:id="rId59"/>
    <p:sldId id="368" r:id="rId60"/>
    <p:sldId id="369" r:id="rId61"/>
    <p:sldId id="370" r:id="rId62"/>
    <p:sldId id="371" r:id="rId63"/>
    <p:sldId id="372" r:id="rId64"/>
    <p:sldId id="373" r:id="rId6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0066FF"/>
    <a:srgbClr val="FFFF99"/>
    <a:srgbClr val="0000FF"/>
    <a:srgbClr val="55CDDD"/>
    <a:srgbClr val="FFFFFF"/>
    <a:srgbClr val="FFFF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745" autoAdjust="0"/>
  </p:normalViewPr>
  <p:slideViewPr>
    <p:cSldViewPr>
      <p:cViewPr varScale="1">
        <p:scale>
          <a:sx n="67" d="100"/>
          <a:sy n="67" d="100"/>
        </p:scale>
        <p:origin x="-600" y="-90"/>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3731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92FC181-D33A-4AF6-A47D-81DF00578429}" type="datetimeFigureOut">
              <a:rPr lang="zh-CN" altLang="en-US"/>
              <a:pPr>
                <a:defRPr/>
              </a:pPr>
              <a:t>2013/10/23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C99A1F5-7722-4DD7-A8FD-E8C0084E4D2B}" type="slidenum">
              <a:rPr lang="zh-CN" altLang="en-US"/>
              <a:pPr>
                <a:defRPr/>
              </a:pPr>
              <a:t>‹#›</a:t>
            </a:fld>
            <a:endParaRPr lang="zh-CN" altLang="en-US"/>
          </a:p>
        </p:txBody>
      </p:sp>
    </p:spTree>
    <p:extLst>
      <p:ext uri="{BB962C8B-B14F-4D97-AF65-F5344CB8AC3E}">
        <p14:creationId xmlns:p14="http://schemas.microsoft.com/office/powerpoint/2010/main" xmlns="" val="19885920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9" name="Freeform 5"/>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10" name="Freeform 6"/>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11" name="Freeform 7"/>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2" name="Freeform 8"/>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grpSp>
        <p:sp>
          <p:nvSpPr>
            <p:cNvPr id="6" name="Freeform 9"/>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7" name="Freeform 10"/>
            <p:cNvSpPr>
              <a:spLocks/>
            </p:cNvSpPr>
            <p:nvPr/>
          </p:nvSpPr>
          <p:spPr bwMode="hidden">
            <a:xfrm>
              <a:off x="0" y="0"/>
              <a:ext cx="5758" cy="1776"/>
            </a:xfrm>
            <a:custGeom>
              <a:avLst/>
              <a:gdLst>
                <a:gd name="T0" fmla="*/ 0 w 5740"/>
                <a:gd name="T1" fmla="*/ 0 h 1906"/>
                <a:gd name="T2" fmla="*/ 0 w 5740"/>
                <a:gd name="T3" fmla="*/ 1163 h 1906"/>
                <a:gd name="T4" fmla="*/ 5866 w 5740"/>
                <a:gd name="T5" fmla="*/ 1163 h 1906"/>
                <a:gd name="T6" fmla="*/ 5866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74763" name="Rectangle 11"/>
          <p:cNvSpPr>
            <a:spLocks noGrp="1" noChangeArrowheads="1"/>
          </p:cNvSpPr>
          <p:nvPr>
            <p:ph type="ctrTitle" sz="quarter"/>
          </p:nvPr>
        </p:nvSpPr>
        <p:spPr>
          <a:xfrm>
            <a:off x="685800" y="1736725"/>
            <a:ext cx="7772400" cy="1920875"/>
          </a:xfrm>
        </p:spPr>
        <p:txBody>
          <a:bodyPr/>
          <a:lstStyle>
            <a:lvl1pPr>
              <a:defRPr sz="6000"/>
            </a:lvl1pPr>
          </a:lstStyle>
          <a:p>
            <a:pPr lvl="0"/>
            <a:r>
              <a:rPr lang="en-US" altLang="zh-CN" noProof="0" smtClean="0"/>
              <a:t>Click to edit Master title style</a:t>
            </a:r>
          </a:p>
        </p:txBody>
      </p:sp>
      <p:sp>
        <p:nvSpPr>
          <p:cNvPr id="74764"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n-US" altLang="zh-CN" noProof="0" smtClean="0"/>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ltLang="zh-CN"/>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5"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57BEC106-AC92-4AE7-90C8-D827D5A3F202}" type="slidenum">
              <a:rPr lang="en-US" altLang="zh-CN"/>
              <a:pPr>
                <a:defRPr/>
              </a:pPr>
              <a:t>‹#›</a:t>
            </a:fld>
            <a:endParaRPr lang="en-US" altLang="zh-CN"/>
          </a:p>
        </p:txBody>
      </p:sp>
    </p:spTree>
    <p:extLst>
      <p:ext uri="{BB962C8B-B14F-4D97-AF65-F5344CB8AC3E}">
        <p14:creationId xmlns:p14="http://schemas.microsoft.com/office/powerpoint/2010/main" xmlns="" val="3790662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B896DD07-8C00-490B-BEBB-E0A0A13B3091}" type="slidenum">
              <a:rPr lang="en-US" altLang="zh-CN"/>
              <a:pPr>
                <a:defRPr/>
              </a:pPr>
              <a:t>‹#›</a:t>
            </a:fld>
            <a:endParaRPr lang="en-US" altLang="zh-CN"/>
          </a:p>
        </p:txBody>
      </p:sp>
      <p:sp>
        <p:nvSpPr>
          <p:cNvPr id="6"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2783346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A408F24A-90BD-4EB4-9B72-5CC6CE726733}" type="slidenum">
              <a:rPr lang="en-US" altLang="zh-CN"/>
              <a:pPr>
                <a:defRPr/>
              </a:pPr>
              <a:t>‹#›</a:t>
            </a:fld>
            <a:endParaRPr lang="en-US" altLang="zh-CN"/>
          </a:p>
        </p:txBody>
      </p:sp>
      <p:sp>
        <p:nvSpPr>
          <p:cNvPr id="6"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3397047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D2E46BD8-200F-4A12-AFEF-BBDF867B40DD}" type="slidenum">
              <a:rPr lang="en-US" altLang="zh-CN"/>
              <a:pPr>
                <a:defRPr/>
              </a:pPr>
              <a:t>‹#›</a:t>
            </a:fld>
            <a:endParaRPr lang="en-US" altLang="zh-CN"/>
          </a:p>
        </p:txBody>
      </p:sp>
      <p:sp>
        <p:nvSpPr>
          <p:cNvPr id="7"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6645160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dt" sz="half" idx="10"/>
          </p:nvPr>
        </p:nvSpPr>
        <p:spPr/>
        <p:txBody>
          <a:bodyPr/>
          <a:lstStyle>
            <a:lvl1pPr>
              <a:defRPr/>
            </a:lvl1pPr>
          </a:lstStyle>
          <a:p>
            <a:pPr>
              <a:defRPr/>
            </a:pPr>
            <a:endParaRPr lang="en-US" altLang="zh-CN"/>
          </a:p>
        </p:txBody>
      </p:sp>
      <p:sp>
        <p:nvSpPr>
          <p:cNvPr id="7" name="Rectangle 3"/>
          <p:cNvSpPr>
            <a:spLocks noGrp="1" noChangeArrowheads="1"/>
          </p:cNvSpPr>
          <p:nvPr>
            <p:ph type="sldNum" sz="quarter" idx="11"/>
          </p:nvPr>
        </p:nvSpPr>
        <p:spPr/>
        <p:txBody>
          <a:bodyPr/>
          <a:lstStyle>
            <a:lvl1pPr>
              <a:defRPr/>
            </a:lvl1pPr>
          </a:lstStyle>
          <a:p>
            <a:pPr>
              <a:defRPr/>
            </a:pPr>
            <a:fld id="{3CB57C59-F5E9-4742-B881-3D32ED244F4B}" type="slidenum">
              <a:rPr lang="en-US" altLang="zh-CN"/>
              <a:pPr>
                <a:defRPr/>
              </a:pPr>
              <a:t>‹#›</a:t>
            </a:fld>
            <a:endParaRPr lang="en-US" altLang="zh-CN"/>
          </a:p>
        </p:txBody>
      </p:sp>
      <p:sp>
        <p:nvSpPr>
          <p:cNvPr id="8"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7777650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pPr>
              <a:defRPr/>
            </a:pPr>
            <a:fld id="{6F62B404-7F1A-405E-8B17-53949115C67C}" type="slidenum">
              <a:rPr lang="en-US" altLang="zh-CN"/>
              <a:pPr>
                <a:defRPr/>
              </a:pPr>
              <a:t>‹#›</a:t>
            </a:fld>
            <a:endParaRPr lang="en-US" altLang="zh-CN"/>
          </a:p>
        </p:txBody>
      </p:sp>
      <p:sp>
        <p:nvSpPr>
          <p:cNvPr id="9"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2178266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80067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4D6324E6-07F4-4551-98F2-6C16CFAC1760}" type="slidenum">
              <a:rPr lang="en-US" altLang="zh-CN"/>
              <a:pPr>
                <a:defRPr/>
              </a:pPr>
              <a:t>‹#›</a:t>
            </a:fld>
            <a:endParaRPr lang="en-US" altLang="zh-CN"/>
          </a:p>
        </p:txBody>
      </p:sp>
      <p:sp>
        <p:nvSpPr>
          <p:cNvPr id="6"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1761462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dt" sz="half"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DB3A0C8C-DB35-45B5-8460-51F3C54E07C3}" type="slidenum">
              <a:rPr lang="en-US" altLang="zh-CN"/>
              <a:pPr>
                <a:defRPr/>
              </a:pPr>
              <a:t>‹#›</a:t>
            </a:fld>
            <a:endParaRPr lang="en-US" altLang="zh-CN"/>
          </a:p>
        </p:txBody>
      </p:sp>
      <p:sp>
        <p:nvSpPr>
          <p:cNvPr id="6"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315772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28C10121-2B5C-4BBA-A2CD-43739B7A9009}" type="slidenum">
              <a:rPr lang="en-US" altLang="zh-CN"/>
              <a:pPr>
                <a:defRPr/>
              </a:pPr>
              <a:t>‹#›</a:t>
            </a:fld>
            <a:endParaRPr lang="en-US" altLang="zh-CN"/>
          </a:p>
        </p:txBody>
      </p:sp>
      <p:sp>
        <p:nvSpPr>
          <p:cNvPr id="7"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404002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pPr>
              <a:defRPr/>
            </a:pPr>
            <a:fld id="{E9EAE3E4-4B68-4CB7-A1BB-6A292F390B72}" type="slidenum">
              <a:rPr lang="en-US" altLang="zh-CN"/>
              <a:pPr>
                <a:defRPr/>
              </a:pPr>
              <a:t>‹#›</a:t>
            </a:fld>
            <a:endParaRPr lang="en-US" altLang="zh-CN"/>
          </a:p>
        </p:txBody>
      </p:sp>
      <p:sp>
        <p:nvSpPr>
          <p:cNvPr id="9"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281280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dt" sz="half"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50DC09EE-2FC7-4F3D-B402-DB7ACD964AEF}" type="slidenum">
              <a:rPr lang="en-US" altLang="zh-CN"/>
              <a:pPr>
                <a:defRPr/>
              </a:pPr>
              <a:t>‹#›</a:t>
            </a:fld>
            <a:endParaRPr lang="en-US" altLang="zh-CN"/>
          </a:p>
        </p:txBody>
      </p:sp>
      <p:sp>
        <p:nvSpPr>
          <p:cNvPr id="5"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63702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pPr>
              <a:defRPr/>
            </a:pPr>
            <a:fld id="{59E82931-C265-4BF6-9BF0-F38E1D3E9E81}" type="slidenum">
              <a:rPr lang="en-US" altLang="zh-CN"/>
              <a:pPr>
                <a:defRPr/>
              </a:pPr>
              <a:t>‹#›</a:t>
            </a:fld>
            <a:endParaRPr lang="en-US" altLang="zh-CN"/>
          </a:p>
        </p:txBody>
      </p:sp>
      <p:sp>
        <p:nvSpPr>
          <p:cNvPr id="4"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2880001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E83A46C8-187F-4FED-A46B-B3F98E7D1562}" type="slidenum">
              <a:rPr lang="en-US" altLang="zh-CN"/>
              <a:pPr>
                <a:defRPr/>
              </a:pPr>
              <a:t>‹#›</a:t>
            </a:fld>
            <a:endParaRPr lang="en-US" altLang="zh-CN"/>
          </a:p>
        </p:txBody>
      </p:sp>
      <p:sp>
        <p:nvSpPr>
          <p:cNvPr id="7"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1379668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77A2F014-0679-4C9F-9D31-EF7F7FAF02C1}" type="slidenum">
              <a:rPr lang="en-US" altLang="zh-CN"/>
              <a:pPr>
                <a:defRPr/>
              </a:pPr>
              <a:t>‹#›</a:t>
            </a:fld>
            <a:endParaRPr lang="en-US" altLang="zh-CN"/>
          </a:p>
        </p:txBody>
      </p:sp>
      <p:sp>
        <p:nvSpPr>
          <p:cNvPr id="7" name="Rectangle 14"/>
          <p:cNvSpPr>
            <a:spLocks noGrp="1" noChangeArrowheads="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xmlns="" val="1450336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3730" name="Rectangle 2"/>
          <p:cNvSpPr>
            <a:spLocks noGrp="1" noChangeArrowheads="1"/>
          </p:cNvSpPr>
          <p:nvPr>
            <p:ph type="dt" sz="half" idx="2"/>
          </p:nvPr>
        </p:nvSpPr>
        <p:spPr bwMode="auto">
          <a:xfrm>
            <a:off x="457200" y="625157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Arial" pitchFamily="34" charset="0"/>
                <a:ea typeface="宋体" pitchFamily="2" charset="-122"/>
              </a:defRPr>
            </a:lvl1pPr>
          </a:lstStyle>
          <a:p>
            <a:pPr>
              <a:defRPr/>
            </a:pPr>
            <a:endParaRPr lang="en-US" altLang="zh-CN"/>
          </a:p>
        </p:txBody>
      </p:sp>
      <p:sp>
        <p:nvSpPr>
          <p:cNvPr id="73731" name="Rectangle 3"/>
          <p:cNvSpPr>
            <a:spLocks noGrp="1" noChangeArrowheads="1"/>
          </p:cNvSpPr>
          <p:nvPr>
            <p:ph type="sldNum" sz="quarter" idx="4"/>
          </p:nvPr>
        </p:nvSpPr>
        <p:spPr bwMode="auto">
          <a:xfrm>
            <a:off x="6553200" y="6248400"/>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pitchFamily="34" charset="0"/>
                <a:ea typeface="宋体" pitchFamily="2" charset="-122"/>
              </a:defRPr>
            </a:lvl1pPr>
          </a:lstStyle>
          <a:p>
            <a:pPr>
              <a:defRPr/>
            </a:pPr>
            <a:fld id="{E4523939-CE81-4AD9-A1E8-4EDC30FFCE1E}" type="slidenum">
              <a:rPr lang="en-US" altLang="zh-CN"/>
              <a:pPr>
                <a:defRPr/>
              </a:pPr>
              <a:t>‹#›</a:t>
            </a:fld>
            <a:endParaRPr lang="en-US" altLang="zh-CN"/>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73734" name="Freeform 6"/>
              <p:cNvSpPr>
                <a:spLocks/>
              </p:cNvSpPr>
              <p:nvPr/>
            </p:nvSpPr>
            <p:spPr bwMode="hidden">
              <a:xfrm>
                <a:off x="1728" y="2644"/>
                <a:ext cx="2882" cy="1671"/>
              </a:xfrm>
              <a:custGeom>
                <a:avLst/>
                <a:gdLst>
                  <a:gd name="T0" fmla="*/ 2740 w 2882"/>
                  <a:gd name="T1" fmla="*/ 528 h 1671"/>
                  <a:gd name="T2" fmla="*/ 2632 w 2882"/>
                  <a:gd name="T3" fmla="*/ 484 h 1671"/>
                  <a:gd name="T4" fmla="*/ 2480 w 2882"/>
                  <a:gd name="T5" fmla="*/ 424 h 1671"/>
                  <a:gd name="T6" fmla="*/ 2203 w 2882"/>
                  <a:gd name="T7" fmla="*/ 343 h 1671"/>
                  <a:gd name="T8" fmla="*/ 1970 w 2882"/>
                  <a:gd name="T9" fmla="*/ 277 h 1671"/>
                  <a:gd name="T10" fmla="*/ 1807 w 2882"/>
                  <a:gd name="T11" fmla="*/ 212 h 1671"/>
                  <a:gd name="T12" fmla="*/ 1693 w 2882"/>
                  <a:gd name="T13" fmla="*/ 152 h 1671"/>
                  <a:gd name="T14" fmla="*/ 1628 w 2882"/>
                  <a:gd name="T15" fmla="*/ 103 h 1671"/>
                  <a:gd name="T16" fmla="*/ 1590 w 2882"/>
                  <a:gd name="T17" fmla="*/ 60 h 1671"/>
                  <a:gd name="T18" fmla="*/ 1579 w 2882"/>
                  <a:gd name="T19" fmla="*/ 27 h 1671"/>
                  <a:gd name="T20" fmla="*/ 1585 w 2882"/>
                  <a:gd name="T21" fmla="*/ 0 h 1671"/>
                  <a:gd name="T22" fmla="*/ 1557 w 2882"/>
                  <a:gd name="T23" fmla="*/ 49 h 1671"/>
                  <a:gd name="T24" fmla="*/ 1568 w 2882"/>
                  <a:gd name="T25" fmla="*/ 98 h 1671"/>
                  <a:gd name="T26" fmla="*/ 1617 w 2882"/>
                  <a:gd name="T27" fmla="*/ 141 h 1671"/>
                  <a:gd name="T28" fmla="*/ 1688 w 2882"/>
                  <a:gd name="T29" fmla="*/ 185 h 1671"/>
                  <a:gd name="T30" fmla="*/ 1791 w 2882"/>
                  <a:gd name="T31" fmla="*/ 228 h 1671"/>
                  <a:gd name="T32" fmla="*/ 2040 w 2882"/>
                  <a:gd name="T33" fmla="*/ 310 h 1671"/>
                  <a:gd name="T34" fmla="*/ 2285 w 2882"/>
                  <a:gd name="T35" fmla="*/ 381 h 1671"/>
                  <a:gd name="T36" fmla="*/ 2464 w 2882"/>
                  <a:gd name="T37" fmla="*/ 435 h 1671"/>
                  <a:gd name="T38" fmla="*/ 2605 w 2882"/>
                  <a:gd name="T39" fmla="*/ 484 h 1671"/>
                  <a:gd name="T40" fmla="*/ 2708 w 2882"/>
                  <a:gd name="T41" fmla="*/ 528 h 1671"/>
                  <a:gd name="T42" fmla="*/ 2768 w 2882"/>
                  <a:gd name="T43" fmla="*/ 560 h 1671"/>
                  <a:gd name="T44" fmla="*/ 2795 w 2882"/>
                  <a:gd name="T45" fmla="*/ 593 h 1671"/>
                  <a:gd name="T46" fmla="*/ 2795 w 2882"/>
                  <a:gd name="T47" fmla="*/ 642 h 1671"/>
                  <a:gd name="T48" fmla="*/ 2762 w 2882"/>
                  <a:gd name="T49" fmla="*/ 691 h 1671"/>
                  <a:gd name="T50" fmla="*/ 2692 w 2882"/>
                  <a:gd name="T51" fmla="*/ 735 h 1671"/>
                  <a:gd name="T52" fmla="*/ 2589 w 2882"/>
                  <a:gd name="T53" fmla="*/ 778 h 1671"/>
                  <a:gd name="T54" fmla="*/ 2458 w 2882"/>
                  <a:gd name="T55" fmla="*/ 822 h 1671"/>
                  <a:gd name="T56" fmla="*/ 2301 w 2882"/>
                  <a:gd name="T57" fmla="*/ 865 h 1671"/>
                  <a:gd name="T58" fmla="*/ 2030 w 2882"/>
                  <a:gd name="T59" fmla="*/ 930 h 1671"/>
                  <a:gd name="T60" fmla="*/ 1606 w 2882"/>
                  <a:gd name="T61" fmla="*/ 1034 h 1671"/>
                  <a:gd name="T62" fmla="*/ 1145 w 2882"/>
                  <a:gd name="T63" fmla="*/ 1164 h 1671"/>
                  <a:gd name="T64" fmla="*/ 673 w 2882"/>
                  <a:gd name="T65" fmla="*/ 1328 h 1671"/>
                  <a:gd name="T66" fmla="*/ 217 w 2882"/>
                  <a:gd name="T67" fmla="*/ 1545 h 1671"/>
                  <a:gd name="T68" fmla="*/ 353 w 2882"/>
                  <a:gd name="T69" fmla="*/ 1671 h 1671"/>
                  <a:gd name="T70" fmla="*/ 754 w 2882"/>
                  <a:gd name="T71" fmla="*/ 1469 h 1671"/>
                  <a:gd name="T72" fmla="*/ 1145 w 2882"/>
                  <a:gd name="T73" fmla="*/ 1311 h 1671"/>
                  <a:gd name="T74" fmla="*/ 1519 w 2882"/>
                  <a:gd name="T75" fmla="*/ 1186 h 1671"/>
                  <a:gd name="T76" fmla="*/ 1861 w 2882"/>
                  <a:gd name="T77" fmla="*/ 1083 h 1671"/>
                  <a:gd name="T78" fmla="*/ 2165 w 2882"/>
                  <a:gd name="T79" fmla="*/ 1007 h 1671"/>
                  <a:gd name="T80" fmla="*/ 2426 w 2882"/>
                  <a:gd name="T81" fmla="*/ 947 h 1671"/>
                  <a:gd name="T82" fmla="*/ 2626 w 2882"/>
                  <a:gd name="T83" fmla="*/ 892 h 1671"/>
                  <a:gd name="T84" fmla="*/ 2762 w 2882"/>
                  <a:gd name="T85" fmla="*/ 838 h 1671"/>
                  <a:gd name="T86" fmla="*/ 2827 w 2882"/>
                  <a:gd name="T87" fmla="*/ 794 h 1671"/>
                  <a:gd name="T88" fmla="*/ 2865 w 2882"/>
                  <a:gd name="T89" fmla="*/ 745 h 1671"/>
                  <a:gd name="T90" fmla="*/ 2882 w 2882"/>
                  <a:gd name="T91" fmla="*/ 702 h 1671"/>
                  <a:gd name="T92" fmla="*/ 2854 w 2882"/>
                  <a:gd name="T93" fmla="*/ 620 h 1671"/>
                  <a:gd name="T94" fmla="*/ 2800 w 2882"/>
                  <a:gd name="T95" fmla="*/ 560 h 1671"/>
                  <a:gd name="T96" fmla="*/ 2773 w 2882"/>
                  <a:gd name="T97" fmla="*/ 544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73735" name="Freeform 7"/>
              <p:cNvSpPr>
                <a:spLocks/>
              </p:cNvSpPr>
              <p:nvPr/>
            </p:nvSpPr>
            <p:spPr bwMode="hidden">
              <a:xfrm>
                <a:off x="4170" y="2671"/>
                <a:ext cx="1259" cy="811"/>
              </a:xfrm>
              <a:custGeom>
                <a:avLst/>
                <a:gdLst>
                  <a:gd name="T0" fmla="*/ 1259 w 1259"/>
                  <a:gd name="T1" fmla="*/ 615 h 811"/>
                  <a:gd name="T2" fmla="*/ 1248 w 1259"/>
                  <a:gd name="T3" fmla="*/ 588 h 811"/>
                  <a:gd name="T4" fmla="*/ 1237 w 1259"/>
                  <a:gd name="T5" fmla="*/ 566 h 811"/>
                  <a:gd name="T6" fmla="*/ 1216 w 1259"/>
                  <a:gd name="T7" fmla="*/ 539 h 811"/>
                  <a:gd name="T8" fmla="*/ 1188 w 1259"/>
                  <a:gd name="T9" fmla="*/ 517 h 811"/>
                  <a:gd name="T10" fmla="*/ 1123 w 1259"/>
                  <a:gd name="T11" fmla="*/ 479 h 811"/>
                  <a:gd name="T12" fmla="*/ 1042 w 1259"/>
                  <a:gd name="T13" fmla="*/ 441 h 811"/>
                  <a:gd name="T14" fmla="*/ 944 w 1259"/>
                  <a:gd name="T15" fmla="*/ 408 h 811"/>
                  <a:gd name="T16" fmla="*/ 841 w 1259"/>
                  <a:gd name="T17" fmla="*/ 381 h 811"/>
                  <a:gd name="T18" fmla="*/ 727 w 1259"/>
                  <a:gd name="T19" fmla="*/ 348 h 811"/>
                  <a:gd name="T20" fmla="*/ 613 w 1259"/>
                  <a:gd name="T21" fmla="*/ 321 h 811"/>
                  <a:gd name="T22" fmla="*/ 499 w 1259"/>
                  <a:gd name="T23" fmla="*/ 294 h 811"/>
                  <a:gd name="T24" fmla="*/ 391 w 1259"/>
                  <a:gd name="T25" fmla="*/ 261 h 811"/>
                  <a:gd name="T26" fmla="*/ 288 w 1259"/>
                  <a:gd name="T27" fmla="*/ 229 h 811"/>
                  <a:gd name="T28" fmla="*/ 195 w 1259"/>
                  <a:gd name="T29" fmla="*/ 196 h 811"/>
                  <a:gd name="T30" fmla="*/ 119 w 1259"/>
                  <a:gd name="T31" fmla="*/ 152 h 811"/>
                  <a:gd name="T32" fmla="*/ 54 w 1259"/>
                  <a:gd name="T33" fmla="*/ 109 h 811"/>
                  <a:gd name="T34" fmla="*/ 33 w 1259"/>
                  <a:gd name="T35" fmla="*/ 87 h 811"/>
                  <a:gd name="T36" fmla="*/ 16 w 1259"/>
                  <a:gd name="T37" fmla="*/ 60 h 811"/>
                  <a:gd name="T38" fmla="*/ 5 w 1259"/>
                  <a:gd name="T39" fmla="*/ 33 h 811"/>
                  <a:gd name="T40" fmla="*/ 0 w 1259"/>
                  <a:gd name="T41" fmla="*/ 0 h 811"/>
                  <a:gd name="T42" fmla="*/ 0 w 1259"/>
                  <a:gd name="T43" fmla="*/ 6 h 811"/>
                  <a:gd name="T44" fmla="*/ 0 w 1259"/>
                  <a:gd name="T45" fmla="*/ 11 h 811"/>
                  <a:gd name="T46" fmla="*/ 0 w 1259"/>
                  <a:gd name="T47" fmla="*/ 38 h 811"/>
                  <a:gd name="T48" fmla="*/ 5 w 1259"/>
                  <a:gd name="T49" fmla="*/ 60 h 811"/>
                  <a:gd name="T50" fmla="*/ 16 w 1259"/>
                  <a:gd name="T51" fmla="*/ 87 h 811"/>
                  <a:gd name="T52" fmla="*/ 33 w 1259"/>
                  <a:gd name="T53" fmla="*/ 114 h 811"/>
                  <a:gd name="T54" fmla="*/ 54 w 1259"/>
                  <a:gd name="T55" fmla="*/ 142 h 811"/>
                  <a:gd name="T56" fmla="*/ 87 w 1259"/>
                  <a:gd name="T57" fmla="*/ 174 h 811"/>
                  <a:gd name="T58" fmla="*/ 125 w 1259"/>
                  <a:gd name="T59" fmla="*/ 207 h 811"/>
                  <a:gd name="T60" fmla="*/ 179 w 1259"/>
                  <a:gd name="T61" fmla="*/ 240 h 811"/>
                  <a:gd name="T62" fmla="*/ 244 w 1259"/>
                  <a:gd name="T63" fmla="*/ 278 h 811"/>
                  <a:gd name="T64" fmla="*/ 326 w 1259"/>
                  <a:gd name="T65" fmla="*/ 310 h 811"/>
                  <a:gd name="T66" fmla="*/ 418 w 1259"/>
                  <a:gd name="T67" fmla="*/ 348 h 811"/>
                  <a:gd name="T68" fmla="*/ 526 w 1259"/>
                  <a:gd name="T69" fmla="*/ 381 h 811"/>
                  <a:gd name="T70" fmla="*/ 657 w 1259"/>
                  <a:gd name="T71" fmla="*/ 414 h 811"/>
                  <a:gd name="T72" fmla="*/ 749 w 1259"/>
                  <a:gd name="T73" fmla="*/ 435 h 811"/>
                  <a:gd name="T74" fmla="*/ 830 w 1259"/>
                  <a:gd name="T75" fmla="*/ 463 h 811"/>
                  <a:gd name="T76" fmla="*/ 901 w 1259"/>
                  <a:gd name="T77" fmla="*/ 490 h 811"/>
                  <a:gd name="T78" fmla="*/ 966 w 1259"/>
                  <a:gd name="T79" fmla="*/ 512 h 811"/>
                  <a:gd name="T80" fmla="*/ 1015 w 1259"/>
                  <a:gd name="T81" fmla="*/ 539 h 811"/>
                  <a:gd name="T82" fmla="*/ 1053 w 1259"/>
                  <a:gd name="T83" fmla="*/ 566 h 811"/>
                  <a:gd name="T84" fmla="*/ 1080 w 1259"/>
                  <a:gd name="T85" fmla="*/ 593 h 811"/>
                  <a:gd name="T86" fmla="*/ 1102 w 1259"/>
                  <a:gd name="T87" fmla="*/ 620 h 811"/>
                  <a:gd name="T88" fmla="*/ 1112 w 1259"/>
                  <a:gd name="T89" fmla="*/ 648 h 811"/>
                  <a:gd name="T90" fmla="*/ 1118 w 1259"/>
                  <a:gd name="T91" fmla="*/ 675 h 811"/>
                  <a:gd name="T92" fmla="*/ 1112 w 1259"/>
                  <a:gd name="T93" fmla="*/ 697 h 811"/>
                  <a:gd name="T94" fmla="*/ 1096 w 1259"/>
                  <a:gd name="T95" fmla="*/ 724 h 811"/>
                  <a:gd name="T96" fmla="*/ 1080 w 1259"/>
                  <a:gd name="T97" fmla="*/ 746 h 811"/>
                  <a:gd name="T98" fmla="*/ 1053 w 1259"/>
                  <a:gd name="T99" fmla="*/ 767 h 811"/>
                  <a:gd name="T100" fmla="*/ 1015 w 1259"/>
                  <a:gd name="T101" fmla="*/ 789 h 811"/>
                  <a:gd name="T102" fmla="*/ 977 w 1259"/>
                  <a:gd name="T103" fmla="*/ 811 h 811"/>
                  <a:gd name="T104" fmla="*/ 1047 w 1259"/>
                  <a:gd name="T105" fmla="*/ 789 h 811"/>
                  <a:gd name="T106" fmla="*/ 1107 w 1259"/>
                  <a:gd name="T107" fmla="*/ 767 h 811"/>
                  <a:gd name="T108" fmla="*/ 1156 w 1259"/>
                  <a:gd name="T109" fmla="*/ 746 h 811"/>
                  <a:gd name="T110" fmla="*/ 1199 w 1259"/>
                  <a:gd name="T111" fmla="*/ 724 h 811"/>
                  <a:gd name="T112" fmla="*/ 1226 w 1259"/>
                  <a:gd name="T113" fmla="*/ 702 h 811"/>
                  <a:gd name="T114" fmla="*/ 1248 w 1259"/>
                  <a:gd name="T115" fmla="*/ 675 h 811"/>
                  <a:gd name="T116" fmla="*/ 1259 w 1259"/>
                  <a:gd name="T117" fmla="*/ 648 h 811"/>
                  <a:gd name="T118" fmla="*/ 1259 w 1259"/>
                  <a:gd name="T119" fmla="*/ 615 h 811"/>
                  <a:gd name="T120" fmla="*/ 1259 w 1259"/>
                  <a:gd name="T121" fmla="*/ 61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73736" name="Freeform 8"/>
              <p:cNvSpPr>
                <a:spLocks/>
              </p:cNvSpPr>
              <p:nvPr/>
            </p:nvSpPr>
            <p:spPr bwMode="hidden">
              <a:xfrm>
                <a:off x="2900" y="3346"/>
                <a:ext cx="2849" cy="969"/>
              </a:xfrm>
              <a:custGeom>
                <a:avLst/>
                <a:gdLst>
                  <a:gd name="T0" fmla="*/ 92 w 2849"/>
                  <a:gd name="T1" fmla="*/ 958 h 969"/>
                  <a:gd name="T2" fmla="*/ 0 w 2849"/>
                  <a:gd name="T3" fmla="*/ 969 h 969"/>
                  <a:gd name="T4" fmla="*/ 391 w 2849"/>
                  <a:gd name="T5" fmla="*/ 969 h 969"/>
                  <a:gd name="T6" fmla="*/ 434 w 2849"/>
                  <a:gd name="T7" fmla="*/ 947 h 969"/>
                  <a:gd name="T8" fmla="*/ 483 w 2849"/>
                  <a:gd name="T9" fmla="*/ 914 h 969"/>
                  <a:gd name="T10" fmla="*/ 554 w 2849"/>
                  <a:gd name="T11" fmla="*/ 876 h 969"/>
                  <a:gd name="T12" fmla="*/ 635 w 2849"/>
                  <a:gd name="T13" fmla="*/ 838 h 969"/>
                  <a:gd name="T14" fmla="*/ 727 w 2849"/>
                  <a:gd name="T15" fmla="*/ 794 h 969"/>
                  <a:gd name="T16" fmla="*/ 836 w 2849"/>
                  <a:gd name="T17" fmla="*/ 745 h 969"/>
                  <a:gd name="T18" fmla="*/ 961 w 2849"/>
                  <a:gd name="T19" fmla="*/ 696 h 969"/>
                  <a:gd name="T20" fmla="*/ 1102 w 2849"/>
                  <a:gd name="T21" fmla="*/ 642 h 969"/>
                  <a:gd name="T22" fmla="*/ 1259 w 2849"/>
                  <a:gd name="T23" fmla="*/ 582 h 969"/>
                  <a:gd name="T24" fmla="*/ 1433 w 2849"/>
                  <a:gd name="T25" fmla="*/ 522 h 969"/>
                  <a:gd name="T26" fmla="*/ 1623 w 2849"/>
                  <a:gd name="T27" fmla="*/ 462 h 969"/>
                  <a:gd name="T28" fmla="*/ 1829 w 2849"/>
                  <a:gd name="T29" fmla="*/ 403 h 969"/>
                  <a:gd name="T30" fmla="*/ 2057 w 2849"/>
                  <a:gd name="T31" fmla="*/ 343 h 969"/>
                  <a:gd name="T32" fmla="*/ 2301 w 2849"/>
                  <a:gd name="T33" fmla="*/ 283 h 969"/>
                  <a:gd name="T34" fmla="*/ 2567 w 2849"/>
                  <a:gd name="T35" fmla="*/ 223 h 969"/>
                  <a:gd name="T36" fmla="*/ 2849 w 2849"/>
                  <a:gd name="T37" fmla="*/ 163 h 969"/>
                  <a:gd name="T38" fmla="*/ 2849 w 2849"/>
                  <a:gd name="T39" fmla="*/ 0 h 969"/>
                  <a:gd name="T40" fmla="*/ 2817 w 2849"/>
                  <a:gd name="T41" fmla="*/ 16 h 969"/>
                  <a:gd name="T42" fmla="*/ 2773 w 2849"/>
                  <a:gd name="T43" fmla="*/ 33 h 969"/>
                  <a:gd name="T44" fmla="*/ 2719 w 2849"/>
                  <a:gd name="T45" fmla="*/ 54 h 969"/>
                  <a:gd name="T46" fmla="*/ 2648 w 2849"/>
                  <a:gd name="T47" fmla="*/ 76 h 969"/>
                  <a:gd name="T48" fmla="*/ 2572 w 2849"/>
                  <a:gd name="T49" fmla="*/ 98 h 969"/>
                  <a:gd name="T50" fmla="*/ 2491 w 2849"/>
                  <a:gd name="T51" fmla="*/ 120 h 969"/>
                  <a:gd name="T52" fmla="*/ 2399 w 2849"/>
                  <a:gd name="T53" fmla="*/ 147 h 969"/>
                  <a:gd name="T54" fmla="*/ 2301 w 2849"/>
                  <a:gd name="T55" fmla="*/ 169 h 969"/>
                  <a:gd name="T56" fmla="*/ 2095 w 2849"/>
                  <a:gd name="T57" fmla="*/ 223 h 969"/>
                  <a:gd name="T58" fmla="*/ 1889 w 2849"/>
                  <a:gd name="T59" fmla="*/ 277 h 969"/>
                  <a:gd name="T60" fmla="*/ 1688 w 2849"/>
                  <a:gd name="T61" fmla="*/ 326 h 969"/>
                  <a:gd name="T62" fmla="*/ 1590 w 2849"/>
                  <a:gd name="T63" fmla="*/ 354 h 969"/>
                  <a:gd name="T64" fmla="*/ 1503 w 2849"/>
                  <a:gd name="T65" fmla="*/ 381 h 969"/>
                  <a:gd name="T66" fmla="*/ 1107 w 2849"/>
                  <a:gd name="T67" fmla="*/ 506 h 969"/>
                  <a:gd name="T68" fmla="*/ 912 w 2849"/>
                  <a:gd name="T69" fmla="*/ 577 h 969"/>
                  <a:gd name="T70" fmla="*/ 727 w 2849"/>
                  <a:gd name="T71" fmla="*/ 647 h 969"/>
                  <a:gd name="T72" fmla="*/ 548 w 2849"/>
                  <a:gd name="T73" fmla="*/ 718 h 969"/>
                  <a:gd name="T74" fmla="*/ 380 w 2849"/>
                  <a:gd name="T75" fmla="*/ 794 h 969"/>
                  <a:gd name="T76" fmla="*/ 228 w 2849"/>
                  <a:gd name="T77" fmla="*/ 876 h 969"/>
                  <a:gd name="T78" fmla="*/ 92 w 2849"/>
                  <a:gd name="T79" fmla="*/ 958 h 969"/>
                  <a:gd name="T80" fmla="*/ 92 w 2849"/>
                  <a:gd name="T81" fmla="*/ 958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1038" name="Freeform 9"/>
              <p:cNvSpPr>
                <a:spLocks/>
              </p:cNvSpPr>
              <p:nvPr/>
            </p:nvSpPr>
            <p:spPr bwMode="hidden">
              <a:xfrm>
                <a:off x="2748" y="2230"/>
                <a:ext cx="3007" cy="2085"/>
              </a:xfrm>
              <a:custGeom>
                <a:avLst/>
                <a:gdLst>
                  <a:gd name="T0" fmla="*/ 1433 w 3007"/>
                  <a:gd name="T1" fmla="*/ 474 h 2085"/>
                  <a:gd name="T2" fmla="*/ 1460 w 3007"/>
                  <a:gd name="T3" fmla="*/ 528 h 2085"/>
                  <a:gd name="T4" fmla="*/ 1541 w 3007"/>
                  <a:gd name="T5" fmla="*/ 593 h 2085"/>
                  <a:gd name="T6" fmla="*/ 1715 w 3007"/>
                  <a:gd name="T7" fmla="*/ 670 h 2085"/>
                  <a:gd name="T8" fmla="*/ 1927 w 3007"/>
                  <a:gd name="T9" fmla="*/ 735 h 2085"/>
                  <a:gd name="T10" fmla="*/ 2155 w 3007"/>
                  <a:gd name="T11" fmla="*/ 789 h 2085"/>
                  <a:gd name="T12" fmla="*/ 2372 w 3007"/>
                  <a:gd name="T13" fmla="*/ 849 h 2085"/>
                  <a:gd name="T14" fmla="*/ 2551 w 3007"/>
                  <a:gd name="T15" fmla="*/ 920 h 2085"/>
                  <a:gd name="T16" fmla="*/ 2638 w 3007"/>
                  <a:gd name="T17" fmla="*/ 980 h 2085"/>
                  <a:gd name="T18" fmla="*/ 2676 w 3007"/>
                  <a:gd name="T19" fmla="*/ 1029 h 2085"/>
                  <a:gd name="T20" fmla="*/ 2681 w 3007"/>
                  <a:gd name="T21" fmla="*/ 1083 h 2085"/>
                  <a:gd name="T22" fmla="*/ 2665 w 3007"/>
                  <a:gd name="T23" fmla="*/ 1127 h 2085"/>
                  <a:gd name="T24" fmla="*/ 2616 w 3007"/>
                  <a:gd name="T25" fmla="*/ 1170 h 2085"/>
                  <a:gd name="T26" fmla="*/ 2545 w 3007"/>
                  <a:gd name="T27" fmla="*/ 1208 h 2085"/>
                  <a:gd name="T28" fmla="*/ 2448 w 3007"/>
                  <a:gd name="T29" fmla="*/ 1241 h 2085"/>
                  <a:gd name="T30" fmla="*/ 2328 w 3007"/>
                  <a:gd name="T31" fmla="*/ 1274 h 2085"/>
                  <a:gd name="T32" fmla="*/ 2106 w 3007"/>
                  <a:gd name="T33" fmla="*/ 1328 h 2085"/>
                  <a:gd name="T34" fmla="*/ 1742 w 3007"/>
                  <a:gd name="T35" fmla="*/ 1421 h 2085"/>
                  <a:gd name="T36" fmla="*/ 1308 w 3007"/>
                  <a:gd name="T37" fmla="*/ 1540 h 2085"/>
                  <a:gd name="T38" fmla="*/ 820 w 3007"/>
                  <a:gd name="T39" fmla="*/ 1709 h 2085"/>
                  <a:gd name="T40" fmla="*/ 282 w 3007"/>
                  <a:gd name="T41" fmla="*/ 1943 h 2085"/>
                  <a:gd name="T42" fmla="*/ 152 w 3007"/>
                  <a:gd name="T43" fmla="*/ 2085 h 2085"/>
                  <a:gd name="T44" fmla="*/ 386 w 3007"/>
                  <a:gd name="T45" fmla="*/ 1992 h 2085"/>
                  <a:gd name="T46" fmla="*/ 700 w 3007"/>
                  <a:gd name="T47" fmla="*/ 1834 h 2085"/>
                  <a:gd name="T48" fmla="*/ 1064 w 3007"/>
                  <a:gd name="T49" fmla="*/ 1693 h 2085"/>
                  <a:gd name="T50" fmla="*/ 1661 w 3007"/>
                  <a:gd name="T51" fmla="*/ 1497 h 2085"/>
                  <a:gd name="T52" fmla="*/ 1845 w 3007"/>
                  <a:gd name="T53" fmla="*/ 1442 h 2085"/>
                  <a:gd name="T54" fmla="*/ 2252 w 3007"/>
                  <a:gd name="T55" fmla="*/ 1339 h 2085"/>
                  <a:gd name="T56" fmla="*/ 2551 w 3007"/>
                  <a:gd name="T57" fmla="*/ 1263 h 2085"/>
                  <a:gd name="T58" fmla="*/ 2730 w 3007"/>
                  <a:gd name="T59" fmla="*/ 1214 h 2085"/>
                  <a:gd name="T60" fmla="*/ 2876 w 3007"/>
                  <a:gd name="T61" fmla="*/ 1170 h 2085"/>
                  <a:gd name="T62" fmla="*/ 2974 w 3007"/>
                  <a:gd name="T63" fmla="*/ 1132 h 2085"/>
                  <a:gd name="T64" fmla="*/ 3007 w 3007"/>
                  <a:gd name="T65" fmla="*/ 871 h 2085"/>
                  <a:gd name="T66" fmla="*/ 2860 w 3007"/>
                  <a:gd name="T67" fmla="*/ 844 h 2085"/>
                  <a:gd name="T68" fmla="*/ 2670 w 3007"/>
                  <a:gd name="T69" fmla="*/ 806 h 2085"/>
                  <a:gd name="T70" fmla="*/ 2458 w 3007"/>
                  <a:gd name="T71" fmla="*/ 757 h 2085"/>
                  <a:gd name="T72" fmla="*/ 2138 w 3007"/>
                  <a:gd name="T73" fmla="*/ 670 h 2085"/>
                  <a:gd name="T74" fmla="*/ 1959 w 3007"/>
                  <a:gd name="T75" fmla="*/ 604 h 2085"/>
                  <a:gd name="T76" fmla="*/ 1824 w 3007"/>
                  <a:gd name="T77" fmla="*/ 534 h 2085"/>
                  <a:gd name="T78" fmla="*/ 1769 w 3007"/>
                  <a:gd name="T79" fmla="*/ 474 h 2085"/>
                  <a:gd name="T80" fmla="*/ 1753 w 3007"/>
                  <a:gd name="T81" fmla="*/ 436 h 2085"/>
                  <a:gd name="T82" fmla="*/ 1780 w 3007"/>
                  <a:gd name="T83" fmla="*/ 381 h 2085"/>
                  <a:gd name="T84" fmla="*/ 1862 w 3007"/>
                  <a:gd name="T85" fmla="*/ 316 h 2085"/>
                  <a:gd name="T86" fmla="*/ 1986 w 3007"/>
                  <a:gd name="T87" fmla="*/ 267 h 2085"/>
                  <a:gd name="T88" fmla="*/ 2149 w 3007"/>
                  <a:gd name="T89" fmla="*/ 229 h 2085"/>
                  <a:gd name="T90" fmla="*/ 2431 w 3007"/>
                  <a:gd name="T91" fmla="*/ 180 h 2085"/>
                  <a:gd name="T92" fmla="*/ 2827 w 3007"/>
                  <a:gd name="T93" fmla="*/ 125 h 2085"/>
                  <a:gd name="T94" fmla="*/ 3007 w 3007"/>
                  <a:gd name="T95" fmla="*/ 87 h 2085"/>
                  <a:gd name="T96" fmla="*/ 2909 w 3007"/>
                  <a:gd name="T97" fmla="*/ 22 h 2085"/>
                  <a:gd name="T98" fmla="*/ 2676 w 3007"/>
                  <a:gd name="T99" fmla="*/ 66 h 2085"/>
                  <a:gd name="T100" fmla="*/ 2285 w 3007"/>
                  <a:gd name="T101" fmla="*/ 120 h 2085"/>
                  <a:gd name="T102" fmla="*/ 2030 w 3007"/>
                  <a:gd name="T103" fmla="*/ 158 h 2085"/>
                  <a:gd name="T104" fmla="*/ 1791 w 3007"/>
                  <a:gd name="T105" fmla="*/ 202 h 2085"/>
                  <a:gd name="T106" fmla="*/ 1601 w 3007"/>
                  <a:gd name="T107" fmla="*/ 261 h 2085"/>
                  <a:gd name="T108" fmla="*/ 1471 w 3007"/>
                  <a:gd name="T109" fmla="*/ 338 h 2085"/>
                  <a:gd name="T110" fmla="*/ 1438 w 3007"/>
                  <a:gd name="T111" fmla="*/ 387 h 2085"/>
                  <a:gd name="T112" fmla="*/ 1427 w 3007"/>
                  <a:gd name="T113" fmla="*/ 441 h 208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738" name="Freeform 10"/>
              <p:cNvSpPr>
                <a:spLocks/>
              </p:cNvSpPr>
              <p:nvPr/>
            </p:nvSpPr>
            <p:spPr bwMode="hidden">
              <a:xfrm>
                <a:off x="4501" y="2317"/>
                <a:ext cx="1248" cy="539"/>
              </a:xfrm>
              <a:custGeom>
                <a:avLst/>
                <a:gdLst>
                  <a:gd name="T0" fmla="*/ 0 w 1248"/>
                  <a:gd name="T1" fmla="*/ 332 h 539"/>
                  <a:gd name="T2" fmla="*/ 0 w 1248"/>
                  <a:gd name="T3" fmla="*/ 360 h 539"/>
                  <a:gd name="T4" fmla="*/ 5 w 1248"/>
                  <a:gd name="T5" fmla="*/ 387 h 539"/>
                  <a:gd name="T6" fmla="*/ 27 w 1248"/>
                  <a:gd name="T7" fmla="*/ 414 h 539"/>
                  <a:gd name="T8" fmla="*/ 54 w 1248"/>
                  <a:gd name="T9" fmla="*/ 436 h 539"/>
                  <a:gd name="T10" fmla="*/ 92 w 1248"/>
                  <a:gd name="T11" fmla="*/ 463 h 539"/>
                  <a:gd name="T12" fmla="*/ 141 w 1248"/>
                  <a:gd name="T13" fmla="*/ 490 h 539"/>
                  <a:gd name="T14" fmla="*/ 195 w 1248"/>
                  <a:gd name="T15" fmla="*/ 512 h 539"/>
                  <a:gd name="T16" fmla="*/ 255 w 1248"/>
                  <a:gd name="T17" fmla="*/ 539 h 539"/>
                  <a:gd name="T18" fmla="*/ 212 w 1248"/>
                  <a:gd name="T19" fmla="*/ 517 h 539"/>
                  <a:gd name="T20" fmla="*/ 179 w 1248"/>
                  <a:gd name="T21" fmla="*/ 490 h 539"/>
                  <a:gd name="T22" fmla="*/ 157 w 1248"/>
                  <a:gd name="T23" fmla="*/ 468 h 539"/>
                  <a:gd name="T24" fmla="*/ 141 w 1248"/>
                  <a:gd name="T25" fmla="*/ 447 h 539"/>
                  <a:gd name="T26" fmla="*/ 136 w 1248"/>
                  <a:gd name="T27" fmla="*/ 425 h 539"/>
                  <a:gd name="T28" fmla="*/ 136 w 1248"/>
                  <a:gd name="T29" fmla="*/ 403 h 539"/>
                  <a:gd name="T30" fmla="*/ 141 w 1248"/>
                  <a:gd name="T31" fmla="*/ 381 h 539"/>
                  <a:gd name="T32" fmla="*/ 157 w 1248"/>
                  <a:gd name="T33" fmla="*/ 365 h 539"/>
                  <a:gd name="T34" fmla="*/ 179 w 1248"/>
                  <a:gd name="T35" fmla="*/ 343 h 539"/>
                  <a:gd name="T36" fmla="*/ 201 w 1248"/>
                  <a:gd name="T37" fmla="*/ 327 h 539"/>
                  <a:gd name="T38" fmla="*/ 266 w 1248"/>
                  <a:gd name="T39" fmla="*/ 294 h 539"/>
                  <a:gd name="T40" fmla="*/ 353 w 1248"/>
                  <a:gd name="T41" fmla="*/ 262 h 539"/>
                  <a:gd name="T42" fmla="*/ 445 w 1248"/>
                  <a:gd name="T43" fmla="*/ 234 h 539"/>
                  <a:gd name="T44" fmla="*/ 554 w 1248"/>
                  <a:gd name="T45" fmla="*/ 213 h 539"/>
                  <a:gd name="T46" fmla="*/ 662 w 1248"/>
                  <a:gd name="T47" fmla="*/ 191 h 539"/>
                  <a:gd name="T48" fmla="*/ 890 w 1248"/>
                  <a:gd name="T49" fmla="*/ 153 h 539"/>
                  <a:gd name="T50" fmla="*/ 993 w 1248"/>
                  <a:gd name="T51" fmla="*/ 136 h 539"/>
                  <a:gd name="T52" fmla="*/ 1091 w 1248"/>
                  <a:gd name="T53" fmla="*/ 120 h 539"/>
                  <a:gd name="T54" fmla="*/ 1178 w 1248"/>
                  <a:gd name="T55" fmla="*/ 115 h 539"/>
                  <a:gd name="T56" fmla="*/ 1248 w 1248"/>
                  <a:gd name="T57" fmla="*/ 104 h 539"/>
                  <a:gd name="T58" fmla="*/ 1248 w 1248"/>
                  <a:gd name="T59" fmla="*/ 0 h 539"/>
                  <a:gd name="T60" fmla="*/ 1161 w 1248"/>
                  <a:gd name="T61" fmla="*/ 22 h 539"/>
                  <a:gd name="T62" fmla="*/ 1069 w 1248"/>
                  <a:gd name="T63" fmla="*/ 38 h 539"/>
                  <a:gd name="T64" fmla="*/ 874 w 1248"/>
                  <a:gd name="T65" fmla="*/ 71 h 539"/>
                  <a:gd name="T66" fmla="*/ 673 w 1248"/>
                  <a:gd name="T67" fmla="*/ 93 h 539"/>
                  <a:gd name="T68" fmla="*/ 483 w 1248"/>
                  <a:gd name="T69" fmla="*/ 126 h 539"/>
                  <a:gd name="T70" fmla="*/ 391 w 1248"/>
                  <a:gd name="T71" fmla="*/ 142 h 539"/>
                  <a:gd name="T72" fmla="*/ 309 w 1248"/>
                  <a:gd name="T73" fmla="*/ 158 h 539"/>
                  <a:gd name="T74" fmla="*/ 228 w 1248"/>
                  <a:gd name="T75" fmla="*/ 180 h 539"/>
                  <a:gd name="T76" fmla="*/ 163 w 1248"/>
                  <a:gd name="T77" fmla="*/ 202 h 539"/>
                  <a:gd name="T78" fmla="*/ 103 w 1248"/>
                  <a:gd name="T79" fmla="*/ 229 h 539"/>
                  <a:gd name="T80" fmla="*/ 54 w 1248"/>
                  <a:gd name="T81" fmla="*/ 256 h 539"/>
                  <a:gd name="T82" fmla="*/ 22 w 1248"/>
                  <a:gd name="T83" fmla="*/ 294 h 539"/>
                  <a:gd name="T84" fmla="*/ 0 w 1248"/>
                  <a:gd name="T85" fmla="*/ 332 h 539"/>
                  <a:gd name="T86" fmla="*/ 0 w 1248"/>
                  <a:gd name="T87" fmla="*/ 33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grpSp>
        <p:sp>
          <p:nvSpPr>
            <p:cNvPr id="73739" name="Freeform 11"/>
            <p:cNvSpPr>
              <a:spLocks/>
            </p:cNvSpPr>
            <p:nvPr/>
          </p:nvSpPr>
          <p:spPr bwMode="hidden">
            <a:xfrm>
              <a:off x="3322" y="1341"/>
              <a:ext cx="1825" cy="1537"/>
            </a:xfrm>
            <a:custGeom>
              <a:avLst/>
              <a:gdLst>
                <a:gd name="T0" fmla="*/ 982 w 2296"/>
                <a:gd name="T1" fmla="*/ 1061 h 1469"/>
                <a:gd name="T2" fmla="*/ 1357 w 2296"/>
                <a:gd name="T3" fmla="*/ 1012 h 1469"/>
                <a:gd name="T4" fmla="*/ 1666 w 2296"/>
                <a:gd name="T5" fmla="*/ 957 h 1469"/>
                <a:gd name="T6" fmla="*/ 1916 w 2296"/>
                <a:gd name="T7" fmla="*/ 897 h 1469"/>
                <a:gd name="T8" fmla="*/ 2100 w 2296"/>
                <a:gd name="T9" fmla="*/ 832 h 1469"/>
                <a:gd name="T10" fmla="*/ 2220 w 2296"/>
                <a:gd name="T11" fmla="*/ 756 h 1469"/>
                <a:gd name="T12" fmla="*/ 2285 w 2296"/>
                <a:gd name="T13" fmla="*/ 669 h 1469"/>
                <a:gd name="T14" fmla="*/ 2290 w 2296"/>
                <a:gd name="T15" fmla="*/ 560 h 1469"/>
                <a:gd name="T16" fmla="*/ 2241 w 2296"/>
                <a:gd name="T17" fmla="*/ 457 h 1469"/>
                <a:gd name="T18" fmla="*/ 2144 w 2296"/>
                <a:gd name="T19" fmla="*/ 364 h 1469"/>
                <a:gd name="T20" fmla="*/ 2008 w 2296"/>
                <a:gd name="T21" fmla="*/ 277 h 1469"/>
                <a:gd name="T22" fmla="*/ 1769 w 2296"/>
                <a:gd name="T23" fmla="*/ 157 h 1469"/>
                <a:gd name="T24" fmla="*/ 1612 w 2296"/>
                <a:gd name="T25" fmla="*/ 92 h 1469"/>
                <a:gd name="T26" fmla="*/ 1476 w 2296"/>
                <a:gd name="T27" fmla="*/ 43 h 1469"/>
                <a:gd name="T28" fmla="*/ 1384 w 2296"/>
                <a:gd name="T29" fmla="*/ 10 h 1469"/>
                <a:gd name="T30" fmla="*/ 1346 w 2296"/>
                <a:gd name="T31" fmla="*/ 0 h 1469"/>
                <a:gd name="T32" fmla="*/ 1655 w 2296"/>
                <a:gd name="T33" fmla="*/ 119 h 1469"/>
                <a:gd name="T34" fmla="*/ 1948 w 2296"/>
                <a:gd name="T35" fmla="*/ 255 h 1469"/>
                <a:gd name="T36" fmla="*/ 2068 w 2296"/>
                <a:gd name="T37" fmla="*/ 326 h 1469"/>
                <a:gd name="T38" fmla="*/ 2171 w 2296"/>
                <a:gd name="T39" fmla="*/ 402 h 1469"/>
                <a:gd name="T40" fmla="*/ 2236 w 2296"/>
                <a:gd name="T41" fmla="*/ 478 h 1469"/>
                <a:gd name="T42" fmla="*/ 2263 w 2296"/>
                <a:gd name="T43" fmla="*/ 560 h 1469"/>
                <a:gd name="T44" fmla="*/ 2241 w 2296"/>
                <a:gd name="T45" fmla="*/ 636 h 1469"/>
                <a:gd name="T46" fmla="*/ 2171 w 2296"/>
                <a:gd name="T47" fmla="*/ 702 h 1469"/>
                <a:gd name="T48" fmla="*/ 2062 w 2296"/>
                <a:gd name="T49" fmla="*/ 756 h 1469"/>
                <a:gd name="T50" fmla="*/ 1921 w 2296"/>
                <a:gd name="T51" fmla="*/ 800 h 1469"/>
                <a:gd name="T52" fmla="*/ 1748 w 2296"/>
                <a:gd name="T53" fmla="*/ 843 h 1469"/>
                <a:gd name="T54" fmla="*/ 1351 w 2296"/>
                <a:gd name="T55" fmla="*/ 908 h 1469"/>
                <a:gd name="T56" fmla="*/ 923 w 2296"/>
                <a:gd name="T57" fmla="*/ 968 h 1469"/>
                <a:gd name="T58" fmla="*/ 521 w 2296"/>
                <a:gd name="T59" fmla="*/ 1028 h 1469"/>
                <a:gd name="T60" fmla="*/ 353 w 2296"/>
                <a:gd name="T61" fmla="*/ 1066 h 1469"/>
                <a:gd name="T62" fmla="*/ 206 w 2296"/>
                <a:gd name="T63" fmla="*/ 1104 h 1469"/>
                <a:gd name="T64" fmla="*/ 92 w 2296"/>
                <a:gd name="T65" fmla="*/ 1148 h 1469"/>
                <a:gd name="T66" fmla="*/ 22 w 2296"/>
                <a:gd name="T67" fmla="*/ 1202 h 1469"/>
                <a:gd name="T68" fmla="*/ 0 w 2296"/>
                <a:gd name="T69" fmla="*/ 1262 h 1469"/>
                <a:gd name="T70" fmla="*/ 27 w 2296"/>
                <a:gd name="T71" fmla="*/ 1327 h 1469"/>
                <a:gd name="T72" fmla="*/ 98 w 2296"/>
                <a:gd name="T73" fmla="*/ 1382 h 1469"/>
                <a:gd name="T74" fmla="*/ 196 w 2296"/>
                <a:gd name="T75" fmla="*/ 1425 h 1469"/>
                <a:gd name="T76" fmla="*/ 326 w 2296"/>
                <a:gd name="T77" fmla="*/ 1469 h 1469"/>
                <a:gd name="T78" fmla="*/ 217 w 2296"/>
                <a:gd name="T79" fmla="*/ 1414 h 1469"/>
                <a:gd name="T80" fmla="*/ 147 w 2296"/>
                <a:gd name="T81" fmla="*/ 1360 h 1469"/>
                <a:gd name="T82" fmla="*/ 120 w 2296"/>
                <a:gd name="T83" fmla="*/ 1306 h 1469"/>
                <a:gd name="T84" fmla="*/ 141 w 2296"/>
                <a:gd name="T85" fmla="*/ 1257 h 1469"/>
                <a:gd name="T86" fmla="*/ 212 w 2296"/>
                <a:gd name="T87" fmla="*/ 1208 h 1469"/>
                <a:gd name="T88" fmla="*/ 342 w 2296"/>
                <a:gd name="T89" fmla="*/ 1164 h 1469"/>
                <a:gd name="T90" fmla="*/ 527 w 2296"/>
                <a:gd name="T91" fmla="*/ 1121 h 1469"/>
                <a:gd name="T92" fmla="*/ 771 w 2296"/>
                <a:gd name="T93" fmla="*/ 1088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defRPr/>
              </a:pPr>
              <a:endParaRPr lang="zh-CN" altLang="en-US"/>
            </a:p>
          </p:txBody>
        </p:sp>
        <p:sp>
          <p:nvSpPr>
            <p:cNvPr id="1034" name="Freeform 12"/>
            <p:cNvSpPr>
              <a:spLocks/>
            </p:cNvSpPr>
            <p:nvPr/>
          </p:nvSpPr>
          <p:spPr bwMode="hidden">
            <a:xfrm>
              <a:off x="0" y="0"/>
              <a:ext cx="5758" cy="1776"/>
            </a:xfrm>
            <a:custGeom>
              <a:avLst/>
              <a:gdLst>
                <a:gd name="T0" fmla="*/ 0 w 5740"/>
                <a:gd name="T1" fmla="*/ 0 h 1906"/>
                <a:gd name="T2" fmla="*/ 0 w 5740"/>
                <a:gd name="T3" fmla="*/ 1163 h 1906"/>
                <a:gd name="T4" fmla="*/ 5866 w 5740"/>
                <a:gd name="T5" fmla="*/ 1163 h 1906"/>
                <a:gd name="T6" fmla="*/ 5866 w 5740"/>
                <a:gd name="T7" fmla="*/ 0 h 1906"/>
                <a:gd name="T8" fmla="*/ 0 w 5740"/>
                <a:gd name="T9" fmla="*/ 0 h 1906"/>
                <a:gd name="T10" fmla="*/ 0 w 5740"/>
                <a:gd name="T11" fmla="*/ 0 h 190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1906">
                  <a:moveTo>
                    <a:pt x="0" y="0"/>
                  </a:moveTo>
                  <a:lnTo>
                    <a:pt x="0" y="1906"/>
                  </a:lnTo>
                  <a:lnTo>
                    <a:pt x="5740" y="1906"/>
                  </a:lnTo>
                  <a:lnTo>
                    <a:pt x="5740" y="0"/>
                  </a:lnTo>
                  <a:lnTo>
                    <a:pt x="0" y="0"/>
                  </a:lnTo>
                  <a:close/>
                </a:path>
              </a:pathLst>
            </a:custGeom>
            <a:gradFill rotWithShape="0">
              <a:gsLst>
                <a:gs pos="0">
                  <a:schemeClr val="bg2"/>
                </a:gs>
                <a:gs pos="100000">
                  <a:schemeClr val="bg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73741" name="Rectangle 13"/>
          <p:cNvSpPr>
            <a:spLocks noGrp="1" noRot="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73742" name="Rectangle 14"/>
          <p:cNvSpPr>
            <a:spLocks noGrp="1" noChangeArrowheads="1"/>
          </p:cNvSpPr>
          <p:nvPr>
            <p:ph type="ftr" sz="quarter" idx="3"/>
          </p:nvPr>
        </p:nvSpPr>
        <p:spPr bwMode="auto">
          <a:xfrm>
            <a:off x="3124200" y="6248400"/>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atin typeface="Arial" pitchFamily="34" charset="0"/>
                <a:ea typeface="宋体" pitchFamily="2" charset="-122"/>
              </a:defRPr>
            </a:lvl1pPr>
          </a:lstStyle>
          <a:p>
            <a:pPr>
              <a:defRPr/>
            </a:pPr>
            <a:endParaRPr lang="en-US" altLang="zh-CN"/>
          </a:p>
        </p:txBody>
      </p:sp>
      <p:sp>
        <p:nvSpPr>
          <p:cNvPr id="73743" name="Rectangle 15"/>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Tree>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hyperlink" Target="http://images.google.com/imgres?imgurl=http://www.green-country.com.tw/coral/AC-080.jpg&amp;imgrefurl=http://www.green-country.com.tw/p_coral_3.htm&amp;h=302&amp;w=454&amp;sz=14&amp;tbnid=PAhd1Lwn6LEJ:&amp;tbnh=82&amp;tbnw=124&amp;hl=zh-CN&amp;start=14&amp;prev=/images?q=%E6%B5%B7%E7%BB%B5%E5%8A%A8%E7%89%A9&amp;svnum=10&amp;hl=zh-CN&amp;lr=&amp;newwindow=1&amp;sa=G"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www.haodoo.com/mlist/m15470.htm"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bwMode="auto">
          <a:xfrm>
            <a:off x="228600" y="692150"/>
            <a:ext cx="8763000" cy="9096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zh-CN" sz="5400" b="1" dirty="0" smtClean="0">
                <a:solidFill>
                  <a:schemeClr val="tx1"/>
                </a:solidFill>
              </a:rPr>
              <a:t>Chapter 8. </a:t>
            </a:r>
          </a:p>
        </p:txBody>
      </p:sp>
      <p:sp>
        <p:nvSpPr>
          <p:cNvPr id="9219" name="Rectangle 3"/>
          <p:cNvSpPr>
            <a:spLocks noGrp="1" noChangeArrowheads="1"/>
          </p:cNvSpPr>
          <p:nvPr>
            <p:ph type="subTitle" idx="1"/>
          </p:nvPr>
        </p:nvSpPr>
        <p:spPr bwMode="auto">
          <a:xfrm>
            <a:off x="384175" y="1557338"/>
            <a:ext cx="8324850" cy="12954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4000" b="1" dirty="0" smtClean="0"/>
              <a:t>Acoelomate triploblastic animals: Platyhelminthes</a:t>
            </a:r>
          </a:p>
        </p:txBody>
      </p:sp>
      <p:pic>
        <p:nvPicPr>
          <p:cNvPr id="9220" name="Picture 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463" y="47625"/>
            <a:ext cx="2466975" cy="101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21" name="Picture 11"/>
          <p:cNvPicPr>
            <a:picLocks noChangeAspect="1" noChangeArrowheads="1"/>
          </p:cNvPicPr>
          <p:nvPr/>
        </p:nvPicPr>
        <p:blipFill>
          <a:blip r:embed="rId3" cstate="print">
            <a:extLst>
              <a:ext uri="{28A0092B-C50C-407E-A947-70E740481C1C}">
                <a14:useLocalDpi xmlns:a14="http://schemas.microsoft.com/office/drawing/2010/main" xmlns="" val="0"/>
              </a:ext>
            </a:extLst>
          </a:blip>
          <a:srcRect l="4239" t="18365" r="5286" b="25169"/>
          <a:stretch>
            <a:fillRect/>
          </a:stretch>
        </p:blipFill>
        <p:spPr bwMode="auto">
          <a:xfrm>
            <a:off x="5029200" y="76200"/>
            <a:ext cx="4076700" cy="682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22" name="Picture 2" descr="wc"/>
          <p:cNvPicPr>
            <a:picLocks noChangeAspect="1" noChangeArrowheads="1"/>
          </p:cNvPicPr>
          <p:nvPr/>
        </p:nvPicPr>
        <p:blipFill>
          <a:blip r:embed="rId4" cstate="print">
            <a:extLst>
              <a:ext uri="{28A0092B-C50C-407E-A947-70E740481C1C}">
                <a14:useLocalDpi xmlns:a14="http://schemas.microsoft.com/office/drawing/2010/main" xmlns="" val="0"/>
              </a:ext>
            </a:extLst>
          </a:blip>
          <a:srcRect t="11073"/>
          <a:stretch>
            <a:fillRect/>
          </a:stretch>
        </p:blipFill>
        <p:spPr bwMode="auto">
          <a:xfrm>
            <a:off x="1387475" y="2781300"/>
            <a:ext cx="6424613" cy="3894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61193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en-US" altLang="zh-CN" dirty="0" smtClean="0">
                <a:effectLst/>
              </a:rPr>
              <a:t>Evolutionary significance</a:t>
            </a:r>
            <a:endParaRPr lang="zh-CN" altLang="en-US" dirty="0">
              <a:effectLst/>
            </a:endParaRPr>
          </a:p>
        </p:txBody>
      </p:sp>
      <p:sp>
        <p:nvSpPr>
          <p:cNvPr id="3" name="内容占位符 2"/>
          <p:cNvSpPr>
            <a:spLocks noGrp="1"/>
          </p:cNvSpPr>
          <p:nvPr>
            <p:ph idx="1"/>
          </p:nvPr>
        </p:nvSpPr>
        <p:spPr>
          <a:xfrm>
            <a:off x="457200" y="1371600"/>
            <a:ext cx="8229600" cy="4525963"/>
          </a:xfrm>
        </p:spPr>
        <p:txBody>
          <a:bodyPr/>
          <a:lstStyle/>
          <a:p>
            <a:r>
              <a:rPr lang="en-US" altLang="zh-CN" dirty="0" smtClean="0">
                <a:effectLst/>
              </a:rPr>
              <a:t>Resulting in differentiation </a:t>
            </a:r>
            <a:r>
              <a:rPr lang="en-US" altLang="zh-CN" dirty="0">
                <a:effectLst/>
              </a:rPr>
              <a:t>of the structure and function of animal </a:t>
            </a:r>
            <a:r>
              <a:rPr lang="en-US" altLang="zh-CN" dirty="0" smtClean="0">
                <a:effectLst/>
              </a:rPr>
              <a:t>bodies: anterior </a:t>
            </a:r>
            <a:r>
              <a:rPr lang="en-US" altLang="zh-CN" dirty="0">
                <a:effectLst/>
              </a:rPr>
              <a:t>/ posterior, dorsal / ventral, left / </a:t>
            </a:r>
            <a:r>
              <a:rPr lang="en-US" altLang="zh-CN" dirty="0" smtClean="0">
                <a:effectLst/>
              </a:rPr>
              <a:t>right;</a:t>
            </a:r>
            <a:endParaRPr lang="en-US" altLang="zh-CN" dirty="0">
              <a:effectLst/>
            </a:endParaRPr>
          </a:p>
          <a:p>
            <a:r>
              <a:rPr lang="en-US" altLang="zh-CN" dirty="0" smtClean="0">
                <a:effectLst/>
              </a:rPr>
              <a:t>Oriented movement: sensory </a:t>
            </a:r>
            <a:r>
              <a:rPr lang="en-US" altLang="zh-CN" dirty="0">
                <a:effectLst/>
              </a:rPr>
              <a:t>and nerve cells are </a:t>
            </a:r>
            <a:r>
              <a:rPr lang="en-US" altLang="zh-CN" dirty="0" err="1" smtClean="0">
                <a:effectLst/>
              </a:rPr>
              <a:t>cephalized</a:t>
            </a:r>
            <a:r>
              <a:rPr lang="en-US" altLang="zh-CN" dirty="0" smtClean="0">
                <a:effectLst/>
              </a:rPr>
              <a:t>;</a:t>
            </a:r>
            <a:endParaRPr lang="en-US" altLang="zh-CN" dirty="0">
              <a:effectLst/>
            </a:endParaRPr>
          </a:p>
          <a:p>
            <a:r>
              <a:rPr lang="en-US" altLang="zh-CN" dirty="0" smtClean="0">
                <a:effectLst/>
              </a:rPr>
              <a:t>Crawling </a:t>
            </a:r>
            <a:r>
              <a:rPr lang="en-US" altLang="zh-CN" dirty="0">
                <a:effectLst/>
              </a:rPr>
              <a:t>at the bottom of </a:t>
            </a:r>
            <a:r>
              <a:rPr lang="en-US" altLang="zh-CN" dirty="0" smtClean="0">
                <a:effectLst/>
              </a:rPr>
              <a:t>water: </a:t>
            </a:r>
            <a:r>
              <a:rPr lang="en-US" altLang="zh-CN" dirty="0">
                <a:effectLst/>
              </a:rPr>
              <a:t>a prerequisite </a:t>
            </a:r>
            <a:r>
              <a:rPr lang="en-US" altLang="zh-CN" dirty="0" smtClean="0">
                <a:effectLst/>
              </a:rPr>
              <a:t>for crawling </a:t>
            </a:r>
            <a:r>
              <a:rPr lang="en-US" altLang="zh-CN" dirty="0">
                <a:effectLst/>
              </a:rPr>
              <a:t>on the </a:t>
            </a:r>
            <a:r>
              <a:rPr lang="en-US" altLang="zh-CN" dirty="0" smtClean="0">
                <a:effectLst/>
              </a:rPr>
              <a:t>land, advanced than floating</a:t>
            </a:r>
            <a:endParaRPr lang="en-US" altLang="zh-CN" dirty="0">
              <a:effectLst/>
            </a:endParaRPr>
          </a:p>
          <a:p>
            <a:endParaRPr lang="zh-CN" altLang="en-US" dirty="0">
              <a:effectLst/>
            </a:endParaRPr>
          </a:p>
        </p:txBody>
      </p:sp>
    </p:spTree>
    <p:extLst>
      <p:ext uri="{BB962C8B-B14F-4D97-AF65-F5344CB8AC3E}">
        <p14:creationId xmlns:p14="http://schemas.microsoft.com/office/powerpoint/2010/main" xmlns="" val="2947941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 y="76200"/>
            <a:ext cx="8915400" cy="1143000"/>
          </a:xfrm>
        </p:spPr>
        <p:txBody>
          <a:bodyPr/>
          <a:lstStyle/>
          <a:p>
            <a:r>
              <a:rPr lang="en-US" altLang="zh-CN" sz="3600" dirty="0">
                <a:effectLst/>
              </a:rPr>
              <a:t>(2) </a:t>
            </a:r>
            <a:r>
              <a:rPr lang="en-US" altLang="zh-CN" sz="3600" dirty="0" err="1" smtClean="0">
                <a:effectLst/>
              </a:rPr>
              <a:t>Triploblasty</a:t>
            </a:r>
            <a:r>
              <a:rPr lang="en-US" altLang="zh-CN" sz="3600" dirty="0" smtClean="0">
                <a:effectLst/>
              </a:rPr>
              <a:t> (evolutionary significance)</a:t>
            </a:r>
            <a:endParaRPr lang="zh-CN" altLang="en-US" sz="3600" dirty="0"/>
          </a:p>
        </p:txBody>
      </p:sp>
      <p:sp>
        <p:nvSpPr>
          <p:cNvPr id="3" name="内容占位符 2"/>
          <p:cNvSpPr>
            <a:spLocks noGrp="1"/>
          </p:cNvSpPr>
          <p:nvPr>
            <p:ph idx="1"/>
          </p:nvPr>
        </p:nvSpPr>
        <p:spPr>
          <a:xfrm>
            <a:off x="533400" y="1265237"/>
            <a:ext cx="8229600" cy="5287963"/>
          </a:xfrm>
        </p:spPr>
        <p:txBody>
          <a:bodyPr/>
          <a:lstStyle/>
          <a:p>
            <a:r>
              <a:rPr lang="en-US" altLang="zh-CN" sz="2600" dirty="0" err="1" smtClean="0">
                <a:effectLst/>
              </a:rPr>
              <a:t>Mesodermally</a:t>
            </a:r>
            <a:r>
              <a:rPr lang="en-US" altLang="zh-CN" sz="2600" dirty="0" smtClean="0">
                <a:effectLst/>
              </a:rPr>
              <a:t> derived </a:t>
            </a:r>
            <a:r>
              <a:rPr lang="en-US" altLang="zh-CN" sz="2600" dirty="0">
                <a:effectLst/>
              </a:rPr>
              <a:t>Parenchyma</a:t>
            </a:r>
            <a:r>
              <a:rPr lang="zh-CN" altLang="en-US" sz="2600" dirty="0">
                <a:effectLst/>
              </a:rPr>
              <a:t>实质 </a:t>
            </a:r>
            <a:r>
              <a:rPr lang="en-US" altLang="zh-CN" sz="2600" dirty="0" smtClean="0">
                <a:effectLst/>
              </a:rPr>
              <a:t>stores </a:t>
            </a:r>
            <a:r>
              <a:rPr lang="en-US" altLang="zh-CN" sz="2600" dirty="0">
                <a:effectLst/>
              </a:rPr>
              <a:t>nutrients and </a:t>
            </a:r>
            <a:r>
              <a:rPr lang="en-US" altLang="zh-CN" sz="2600" dirty="0" smtClean="0">
                <a:effectLst/>
              </a:rPr>
              <a:t>water, and mesoderm lays a foundation for differentiation of organ systems;</a:t>
            </a:r>
            <a:endParaRPr lang="en-US" altLang="zh-CN" sz="2600" dirty="0">
              <a:effectLst/>
            </a:endParaRPr>
          </a:p>
          <a:p>
            <a:r>
              <a:rPr lang="en-US" altLang="zh-CN" sz="2600" dirty="0" err="1" smtClean="0">
                <a:effectLst/>
              </a:rPr>
              <a:t>Mesodermally</a:t>
            </a:r>
            <a:r>
              <a:rPr lang="en-US" altLang="zh-CN" sz="2600" dirty="0" smtClean="0">
                <a:effectLst/>
              </a:rPr>
              <a:t> derived muscles promote differentiation of tissues and organs, and facilitate locomotion ability (that is helpful for effectively feeding, </a:t>
            </a:r>
            <a:r>
              <a:rPr lang="en-US" altLang="zh-CN" sz="2600" dirty="0">
                <a:effectLst/>
              </a:rPr>
              <a:t>enhanced </a:t>
            </a:r>
            <a:r>
              <a:rPr lang="en-US" altLang="zh-CN" sz="2600" dirty="0" smtClean="0">
                <a:effectLst/>
              </a:rPr>
              <a:t>metabolism, </a:t>
            </a:r>
            <a:r>
              <a:rPr lang="en-US" altLang="zh-CN" sz="2600" dirty="0">
                <a:effectLst/>
              </a:rPr>
              <a:t>formation of digestive and excretive </a:t>
            </a:r>
            <a:r>
              <a:rPr lang="en-US" altLang="zh-CN" sz="2600" dirty="0" smtClean="0">
                <a:effectLst/>
              </a:rPr>
              <a:t>systems, and </a:t>
            </a:r>
            <a:r>
              <a:rPr lang="en-US" altLang="zh-CN" sz="2600" dirty="0">
                <a:effectLst/>
              </a:rPr>
              <a:t>development of nervous system and sensory </a:t>
            </a:r>
            <a:r>
              <a:rPr lang="en-US" altLang="zh-CN" sz="2600" dirty="0" smtClean="0">
                <a:effectLst/>
              </a:rPr>
              <a:t>organs), which is a requirement for the first carnivorous animal group;</a:t>
            </a:r>
          </a:p>
          <a:p>
            <a:r>
              <a:rPr lang="en-US" altLang="zh-CN" sz="2600" dirty="0" smtClean="0">
                <a:effectLst/>
              </a:rPr>
              <a:t>The occurrence of mesoderm is one of the basic requirements for transition from water to land.</a:t>
            </a:r>
            <a:endParaRPr lang="en-US" altLang="zh-CN" sz="2600" dirty="0">
              <a:effectLst/>
            </a:endParaRPr>
          </a:p>
          <a:p>
            <a:pPr marL="0" indent="0">
              <a:buNone/>
            </a:pPr>
            <a:endParaRPr lang="en-US" altLang="zh-CN" sz="2600" dirty="0">
              <a:effectLst/>
            </a:endParaRPr>
          </a:p>
        </p:txBody>
      </p:sp>
    </p:spTree>
    <p:extLst>
      <p:ext uri="{BB962C8B-B14F-4D97-AF65-F5344CB8AC3E}">
        <p14:creationId xmlns:p14="http://schemas.microsoft.com/office/powerpoint/2010/main" xmlns="" val="1169707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8229600" cy="1143000"/>
          </a:xfrm>
        </p:spPr>
        <p:txBody>
          <a:bodyPr/>
          <a:lstStyle/>
          <a:p>
            <a:r>
              <a:rPr lang="en-US" altLang="zh-CN" sz="3600" dirty="0" smtClean="0">
                <a:effectLst/>
              </a:rPr>
              <a:t>(3) </a:t>
            </a:r>
            <a:r>
              <a:rPr lang="en-US" altLang="zh-CN" sz="3600" dirty="0" err="1" smtClean="0">
                <a:effectLst/>
              </a:rPr>
              <a:t>Dermomuscular</a:t>
            </a:r>
            <a:r>
              <a:rPr lang="en-US" altLang="zh-CN" sz="3600" dirty="0" smtClean="0">
                <a:effectLst/>
              </a:rPr>
              <a:t> sac and  parenchyma </a:t>
            </a:r>
            <a:endParaRPr lang="zh-CN" altLang="en-US" sz="3600" dirty="0">
              <a:effectLst/>
            </a:endParaRPr>
          </a:p>
        </p:txBody>
      </p:sp>
      <p:pic>
        <p:nvPicPr>
          <p:cNvPr id="4" name="Picture 6" descr="mil28207_10_0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1152524"/>
            <a:ext cx="7877175" cy="395287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39344" y="5334000"/>
            <a:ext cx="7490256" cy="707886"/>
          </a:xfrm>
          <a:prstGeom prst="rect">
            <a:avLst/>
          </a:prstGeom>
          <a:noFill/>
        </p:spPr>
        <p:txBody>
          <a:bodyPr wrap="none" rtlCol="0">
            <a:spAutoFit/>
          </a:bodyPr>
          <a:lstStyle/>
          <a:p>
            <a:r>
              <a:rPr lang="en-US" altLang="zh-CN" sz="2000" dirty="0" err="1"/>
              <a:t>Dermomuscular</a:t>
            </a:r>
            <a:r>
              <a:rPr lang="en-US" altLang="zh-CN" sz="2000" dirty="0"/>
              <a:t> sac</a:t>
            </a:r>
            <a:r>
              <a:rPr lang="zh-CN" altLang="en-US" sz="2000" dirty="0" smtClean="0"/>
              <a:t>皮肌囊</a:t>
            </a:r>
            <a:r>
              <a:rPr lang="zh-CN" altLang="en-US" sz="2000" dirty="0"/>
              <a:t> </a:t>
            </a:r>
            <a:r>
              <a:rPr lang="en-US" altLang="zh-CN" sz="2000" dirty="0" smtClean="0"/>
              <a:t>includes </a:t>
            </a:r>
            <a:r>
              <a:rPr lang="en-US" altLang="zh-CN" sz="2000" dirty="0" err="1" smtClean="0"/>
              <a:t>ectodermally</a:t>
            </a:r>
            <a:r>
              <a:rPr lang="en-US" altLang="zh-CN" sz="2000" dirty="0" smtClean="0"/>
              <a:t> </a:t>
            </a:r>
            <a:r>
              <a:rPr lang="en-US" altLang="zh-CN" sz="2000" dirty="0"/>
              <a:t>derived epidermis + </a:t>
            </a:r>
            <a:endParaRPr lang="en-US" altLang="zh-CN" sz="2000" dirty="0" smtClean="0"/>
          </a:p>
          <a:p>
            <a:r>
              <a:rPr lang="en-US" altLang="zh-CN" sz="2000" dirty="0" err="1" smtClean="0"/>
              <a:t>mesodermally</a:t>
            </a:r>
            <a:r>
              <a:rPr lang="en-US" altLang="zh-CN" sz="2000" dirty="0" smtClean="0"/>
              <a:t> </a:t>
            </a:r>
            <a:r>
              <a:rPr lang="en-US" altLang="zh-CN" sz="2000" dirty="0"/>
              <a:t>derived </a:t>
            </a:r>
            <a:r>
              <a:rPr lang="en-US" altLang="zh-CN" sz="2000" dirty="0" smtClean="0"/>
              <a:t>muscles and enables protection and locomotion</a:t>
            </a:r>
            <a:endParaRPr lang="en-US" altLang="zh-CN" sz="2000" dirty="0"/>
          </a:p>
        </p:txBody>
      </p:sp>
    </p:spTree>
    <p:extLst>
      <p:ext uri="{BB962C8B-B14F-4D97-AF65-F5344CB8AC3E}">
        <p14:creationId xmlns:p14="http://schemas.microsoft.com/office/powerpoint/2010/main" xmlns="" val="1201612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smtClean="0">
                <a:effectLst/>
              </a:rPr>
              <a:t>Evolutionary </a:t>
            </a:r>
            <a:r>
              <a:rPr lang="en-US" altLang="zh-CN" sz="3600" dirty="0" err="1" smtClean="0">
                <a:effectLst/>
              </a:rPr>
              <a:t>signifcance</a:t>
            </a:r>
            <a:r>
              <a:rPr lang="en-US" altLang="zh-CN" sz="3600" dirty="0" smtClean="0">
                <a:effectLst/>
              </a:rPr>
              <a:t> of </a:t>
            </a:r>
            <a:r>
              <a:rPr lang="en-US" altLang="zh-CN" sz="3600" dirty="0" err="1" smtClean="0">
                <a:effectLst/>
              </a:rPr>
              <a:t>dermomuscular</a:t>
            </a:r>
            <a:r>
              <a:rPr lang="en-US" altLang="zh-CN" sz="3600" dirty="0" smtClean="0">
                <a:effectLst/>
              </a:rPr>
              <a:t> </a:t>
            </a:r>
            <a:r>
              <a:rPr lang="en-US" altLang="zh-CN" sz="3600" dirty="0">
                <a:effectLst/>
              </a:rPr>
              <a:t>sac </a:t>
            </a:r>
            <a:endParaRPr lang="zh-CN" altLang="en-US" sz="3600" dirty="0">
              <a:effectLst/>
            </a:endParaRPr>
          </a:p>
        </p:txBody>
      </p:sp>
      <p:sp>
        <p:nvSpPr>
          <p:cNvPr id="3" name="内容占位符 2"/>
          <p:cNvSpPr>
            <a:spLocks noGrp="1"/>
          </p:cNvSpPr>
          <p:nvPr>
            <p:ph idx="1"/>
          </p:nvPr>
        </p:nvSpPr>
        <p:spPr>
          <a:xfrm>
            <a:off x="304800" y="1752600"/>
            <a:ext cx="8534400" cy="4297363"/>
          </a:xfrm>
        </p:spPr>
        <p:txBody>
          <a:bodyPr/>
          <a:lstStyle/>
          <a:p>
            <a:r>
              <a:rPr lang="en-US" altLang="zh-CN" dirty="0">
                <a:effectLst/>
              </a:rPr>
              <a:t>Improvement of locomotion </a:t>
            </a:r>
            <a:r>
              <a:rPr lang="en-US" altLang="zh-CN" dirty="0" smtClean="0">
                <a:effectLst/>
              </a:rPr>
              <a:t>ability: enhancement </a:t>
            </a:r>
            <a:r>
              <a:rPr lang="en-US" altLang="zh-CN" dirty="0">
                <a:effectLst/>
              </a:rPr>
              <a:t>of feeding </a:t>
            </a:r>
            <a:r>
              <a:rPr lang="en-US" altLang="zh-CN" dirty="0" smtClean="0">
                <a:effectLst/>
              </a:rPr>
              <a:t>effectiveness, intensification </a:t>
            </a:r>
            <a:r>
              <a:rPr lang="en-US" altLang="zh-CN" dirty="0">
                <a:effectLst/>
              </a:rPr>
              <a:t>of </a:t>
            </a:r>
            <a:r>
              <a:rPr lang="en-US" altLang="zh-CN" dirty="0" smtClean="0">
                <a:effectLst/>
              </a:rPr>
              <a:t>metabolism, formation </a:t>
            </a:r>
            <a:r>
              <a:rPr lang="en-US" altLang="zh-CN" dirty="0">
                <a:effectLst/>
              </a:rPr>
              <a:t>of digestive and excretive systems</a:t>
            </a:r>
          </a:p>
          <a:p>
            <a:endParaRPr lang="en-US" altLang="zh-CN" dirty="0">
              <a:effectLst/>
            </a:endParaRPr>
          </a:p>
          <a:p>
            <a:r>
              <a:rPr lang="en-US" altLang="zh-CN" dirty="0">
                <a:effectLst/>
              </a:rPr>
              <a:t>Improvement of locomotion </a:t>
            </a:r>
            <a:r>
              <a:rPr lang="en-US" altLang="zh-CN" dirty="0" smtClean="0">
                <a:effectLst/>
              </a:rPr>
              <a:t>ability: </a:t>
            </a:r>
            <a:r>
              <a:rPr lang="en-US" altLang="zh-CN" dirty="0">
                <a:effectLst/>
              </a:rPr>
              <a:t>development of sensory organs and nervous system</a:t>
            </a:r>
            <a:endParaRPr lang="zh-CN" altLang="en-US" dirty="0">
              <a:effectLst/>
            </a:endParaRPr>
          </a:p>
        </p:txBody>
      </p:sp>
    </p:spTree>
    <p:extLst>
      <p:ext uri="{BB962C8B-B14F-4D97-AF65-F5344CB8AC3E}">
        <p14:creationId xmlns:p14="http://schemas.microsoft.com/office/powerpoint/2010/main" xmlns="" val="3457187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228600"/>
            <a:ext cx="8229600" cy="1143000"/>
          </a:xfrm>
        </p:spPr>
        <p:txBody>
          <a:bodyPr/>
          <a:lstStyle/>
          <a:p>
            <a:r>
              <a:rPr lang="en-US" altLang="zh-CN" dirty="0">
                <a:solidFill>
                  <a:schemeClr val="tx1"/>
                </a:solidFill>
                <a:effectLst/>
                <a:latin typeface="+mn-lt"/>
                <a:ea typeface="黑体" pitchFamily="2" charset="-122"/>
              </a:rPr>
              <a:t>Parenchyma </a:t>
            </a:r>
            <a:r>
              <a:rPr lang="zh-CN" altLang="en-US" dirty="0" smtClean="0">
                <a:solidFill>
                  <a:schemeClr val="tx1"/>
                </a:solidFill>
                <a:effectLst/>
                <a:latin typeface="+mn-lt"/>
                <a:ea typeface="黑体" pitchFamily="2" charset="-122"/>
              </a:rPr>
              <a:t>实质</a:t>
            </a:r>
            <a:endParaRPr lang="zh-CN" altLang="en-US" dirty="0">
              <a:solidFill>
                <a:schemeClr val="tx1"/>
              </a:solidFill>
              <a:effectLst/>
              <a:latin typeface="+mn-lt"/>
            </a:endParaRPr>
          </a:p>
        </p:txBody>
      </p:sp>
      <p:sp>
        <p:nvSpPr>
          <p:cNvPr id="3" name="内容占位符 2"/>
          <p:cNvSpPr>
            <a:spLocks noGrp="1"/>
          </p:cNvSpPr>
          <p:nvPr>
            <p:ph idx="1"/>
          </p:nvPr>
        </p:nvSpPr>
        <p:spPr/>
        <p:txBody>
          <a:bodyPr/>
          <a:lstStyle/>
          <a:p>
            <a:r>
              <a:rPr lang="en-US" altLang="zh-CN" dirty="0" smtClean="0">
                <a:effectLst/>
              </a:rPr>
              <a:t>Location</a:t>
            </a:r>
            <a:r>
              <a:rPr lang="en-US" altLang="zh-CN" dirty="0">
                <a:effectLst/>
              </a:rPr>
              <a:t>: between </a:t>
            </a:r>
            <a:r>
              <a:rPr lang="en-US" altLang="zh-CN" dirty="0" smtClean="0">
                <a:effectLst/>
              </a:rPr>
              <a:t>epidermis </a:t>
            </a:r>
            <a:r>
              <a:rPr lang="en-US" altLang="zh-CN" dirty="0">
                <a:effectLst/>
              </a:rPr>
              <a:t>and </a:t>
            </a:r>
            <a:r>
              <a:rPr lang="en-US" altLang="zh-CN" dirty="0" err="1" smtClean="0">
                <a:effectLst/>
              </a:rPr>
              <a:t>gastrodermis</a:t>
            </a:r>
            <a:r>
              <a:rPr lang="en-US" altLang="zh-CN" dirty="0" smtClean="0">
                <a:effectLst/>
              </a:rPr>
              <a:t>;</a:t>
            </a:r>
          </a:p>
          <a:p>
            <a:r>
              <a:rPr lang="en-US" altLang="zh-CN" dirty="0" smtClean="0">
                <a:effectLst/>
              </a:rPr>
              <a:t>Composition: </a:t>
            </a:r>
            <a:r>
              <a:rPr lang="en-US" altLang="zh-CN" dirty="0" err="1" smtClean="0">
                <a:effectLst/>
              </a:rPr>
              <a:t>synchytium</a:t>
            </a:r>
            <a:r>
              <a:rPr lang="en-US" altLang="zh-CN" dirty="0" smtClean="0">
                <a:effectLst/>
              </a:rPr>
              <a:t> cells </a:t>
            </a:r>
            <a:r>
              <a:rPr lang="zh-CN" altLang="en-US" dirty="0" smtClean="0">
                <a:effectLst/>
              </a:rPr>
              <a:t>合胞体</a:t>
            </a:r>
            <a:r>
              <a:rPr lang="en-US" altLang="zh-CN" dirty="0" smtClean="0">
                <a:effectLst/>
              </a:rPr>
              <a:t> and intercellular substances, including nutritious liquid;</a:t>
            </a:r>
          </a:p>
          <a:p>
            <a:r>
              <a:rPr lang="en-US" altLang="zh-CN" dirty="0" smtClean="0">
                <a:effectLst/>
              </a:rPr>
              <a:t>Function</a:t>
            </a:r>
            <a:r>
              <a:rPr lang="en-US" altLang="zh-CN" dirty="0">
                <a:effectLst/>
              </a:rPr>
              <a:t>: </a:t>
            </a:r>
            <a:r>
              <a:rPr lang="en-US" altLang="zh-CN" dirty="0" smtClean="0">
                <a:effectLst/>
              </a:rPr>
              <a:t>nutritive storage and slow </a:t>
            </a:r>
            <a:r>
              <a:rPr lang="en-US" altLang="zh-CN" dirty="0">
                <a:effectLst/>
              </a:rPr>
              <a:t>material </a:t>
            </a:r>
            <a:r>
              <a:rPr lang="en-US" altLang="zh-CN" dirty="0" smtClean="0">
                <a:effectLst/>
              </a:rPr>
              <a:t>transport. (Parenchyma keeps flatworms </a:t>
            </a:r>
            <a:r>
              <a:rPr lang="en-US" altLang="zh-CN" dirty="0">
                <a:effectLst/>
              </a:rPr>
              <a:t>alive temporarily </a:t>
            </a:r>
            <a:r>
              <a:rPr lang="en-US" altLang="zh-CN" dirty="0" smtClean="0">
                <a:effectLst/>
              </a:rPr>
              <a:t>even they leave off the water)</a:t>
            </a:r>
            <a:endParaRPr lang="en-US" altLang="zh-CN" dirty="0">
              <a:effectLst/>
            </a:endParaRPr>
          </a:p>
          <a:p>
            <a:endParaRPr lang="zh-CN" altLang="en-US" dirty="0">
              <a:effectLst/>
            </a:endParaRPr>
          </a:p>
        </p:txBody>
      </p:sp>
    </p:spTree>
    <p:extLst>
      <p:ext uri="{BB962C8B-B14F-4D97-AF65-F5344CB8AC3E}">
        <p14:creationId xmlns:p14="http://schemas.microsoft.com/office/powerpoint/2010/main" xmlns="" val="5377925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ffectLst/>
              </a:rPr>
              <a:t>(4) Primitive </a:t>
            </a:r>
            <a:r>
              <a:rPr lang="en-US" altLang="zh-CN" dirty="0">
                <a:effectLst/>
              </a:rPr>
              <a:t>organ systems</a:t>
            </a:r>
            <a:endParaRPr lang="zh-CN" altLang="en-US" dirty="0"/>
          </a:p>
        </p:txBody>
      </p:sp>
      <p:sp>
        <p:nvSpPr>
          <p:cNvPr id="3" name="内容占位符 2"/>
          <p:cNvSpPr>
            <a:spLocks noGrp="1"/>
          </p:cNvSpPr>
          <p:nvPr>
            <p:ph idx="1"/>
          </p:nvPr>
        </p:nvSpPr>
        <p:spPr/>
        <p:txBody>
          <a:bodyPr/>
          <a:lstStyle/>
          <a:p>
            <a:r>
              <a:rPr lang="en-US" altLang="zh-CN" b="1" dirty="0" err="1" smtClean="0">
                <a:effectLst/>
              </a:rPr>
              <a:t>i</a:t>
            </a:r>
            <a:r>
              <a:rPr lang="en-US" altLang="zh-CN" b="1" dirty="0" smtClean="0">
                <a:effectLst/>
              </a:rPr>
              <a:t>) Incomplete </a:t>
            </a:r>
            <a:r>
              <a:rPr lang="en-US" altLang="zh-CN" b="1" dirty="0">
                <a:effectLst/>
              </a:rPr>
              <a:t>digestive </a:t>
            </a:r>
            <a:r>
              <a:rPr lang="en-US" altLang="zh-CN" b="1" dirty="0" smtClean="0">
                <a:effectLst/>
              </a:rPr>
              <a:t>system</a:t>
            </a:r>
            <a:endParaRPr lang="en-US" altLang="zh-CN" b="1" dirty="0">
              <a:effectLst/>
            </a:endParaRPr>
          </a:p>
          <a:p>
            <a:pPr marL="0" indent="0">
              <a:buNone/>
            </a:pPr>
            <a:r>
              <a:rPr lang="en-US" altLang="zh-CN" dirty="0" smtClean="0">
                <a:effectLst/>
              </a:rPr>
              <a:t>- </a:t>
            </a:r>
            <a:r>
              <a:rPr lang="en-US" altLang="zh-CN" sz="2400" dirty="0" smtClean="0">
                <a:effectLst/>
              </a:rPr>
              <a:t>an </a:t>
            </a:r>
            <a:r>
              <a:rPr lang="en-US" altLang="zh-CN" sz="2400" dirty="0" err="1">
                <a:effectLst/>
              </a:rPr>
              <a:t>endodermally</a:t>
            </a:r>
            <a:r>
              <a:rPr lang="en-US" altLang="zh-CN" sz="2400" dirty="0">
                <a:effectLst/>
              </a:rPr>
              <a:t> derived, blind-ending digestive cavity, with mouth but without </a:t>
            </a:r>
            <a:r>
              <a:rPr lang="en-US" altLang="zh-CN" sz="2400" dirty="0" smtClean="0">
                <a:effectLst/>
              </a:rPr>
              <a:t>anus</a:t>
            </a:r>
            <a:endParaRPr lang="en-US" altLang="zh-CN" sz="2400" dirty="0">
              <a:effectLst/>
            </a:endParaRPr>
          </a:p>
          <a:p>
            <a:r>
              <a:rPr lang="en-US" altLang="zh-CN" sz="2400" dirty="0">
                <a:effectLst/>
              </a:rPr>
              <a:t>Pharynx — with strong muscles around the wall, vary in structure, telescopic to feed </a:t>
            </a:r>
            <a:r>
              <a:rPr lang="en-US" altLang="zh-CN" sz="2400" dirty="0" smtClean="0">
                <a:effectLst/>
              </a:rPr>
              <a:t>food</a:t>
            </a:r>
            <a:endParaRPr lang="en-US" altLang="zh-CN" sz="2400" dirty="0">
              <a:effectLst/>
            </a:endParaRPr>
          </a:p>
          <a:p>
            <a:r>
              <a:rPr lang="en-US" altLang="zh-CN" sz="2400" dirty="0">
                <a:effectLst/>
              </a:rPr>
              <a:t>Digestive tract</a:t>
            </a:r>
          </a:p>
          <a:p>
            <a:pPr>
              <a:buFont typeface="Wingdings" pitchFamily="2" charset="2"/>
              <a:buChar char="ü"/>
            </a:pPr>
            <a:r>
              <a:rPr lang="en-US" altLang="zh-CN" sz="2400" dirty="0">
                <a:effectLst/>
              </a:rPr>
              <a:t> Absent in some marine </a:t>
            </a:r>
            <a:r>
              <a:rPr lang="en-US" altLang="zh-CN" sz="2400" dirty="0" err="1">
                <a:effectLst/>
              </a:rPr>
              <a:t>turbellarians</a:t>
            </a:r>
            <a:endParaRPr lang="en-US" altLang="zh-CN" sz="2400" dirty="0">
              <a:effectLst/>
            </a:endParaRPr>
          </a:p>
          <a:p>
            <a:pPr>
              <a:buFont typeface="Wingdings" pitchFamily="2" charset="2"/>
              <a:buChar char="ü"/>
            </a:pPr>
            <a:r>
              <a:rPr lang="en-US" altLang="zh-CN" sz="2400" dirty="0">
                <a:effectLst/>
              </a:rPr>
              <a:t> Tube-like or chamber-like, </a:t>
            </a:r>
            <a:r>
              <a:rPr lang="en-US" altLang="zh-CN" sz="2400" dirty="0" err="1">
                <a:effectLst/>
              </a:rPr>
              <a:t>unbranched</a:t>
            </a:r>
            <a:r>
              <a:rPr lang="en-US" altLang="zh-CN" sz="2400" dirty="0">
                <a:effectLst/>
              </a:rPr>
              <a:t>, </a:t>
            </a:r>
            <a:r>
              <a:rPr lang="zh-CN" altLang="en-US" sz="2400" dirty="0">
                <a:effectLst/>
              </a:rPr>
              <a:t>单肠类</a:t>
            </a:r>
          </a:p>
          <a:p>
            <a:pPr>
              <a:buFont typeface="Wingdings" pitchFamily="2" charset="2"/>
              <a:buChar char="ü"/>
            </a:pPr>
            <a:r>
              <a:rPr lang="zh-CN" altLang="en-US" sz="2400" dirty="0">
                <a:effectLst/>
              </a:rPr>
              <a:t> </a:t>
            </a:r>
            <a:r>
              <a:rPr lang="en-US" altLang="zh-CN" sz="2400" dirty="0">
                <a:effectLst/>
              </a:rPr>
              <a:t>Branched, with a stem, </a:t>
            </a:r>
            <a:r>
              <a:rPr lang="zh-CN" altLang="en-US" sz="2400" dirty="0">
                <a:effectLst/>
              </a:rPr>
              <a:t>三肠类</a:t>
            </a:r>
          </a:p>
          <a:p>
            <a:pPr>
              <a:buFont typeface="Wingdings" pitchFamily="2" charset="2"/>
              <a:buChar char="ü"/>
            </a:pPr>
            <a:r>
              <a:rPr lang="zh-CN" altLang="en-US" sz="2400" dirty="0">
                <a:effectLst/>
              </a:rPr>
              <a:t> </a:t>
            </a:r>
            <a:r>
              <a:rPr lang="en-US" altLang="zh-CN" sz="2400" dirty="0">
                <a:effectLst/>
              </a:rPr>
              <a:t>Extensively branched, with no stem, </a:t>
            </a:r>
            <a:r>
              <a:rPr lang="zh-CN" altLang="en-US" sz="2400" dirty="0">
                <a:effectLst/>
              </a:rPr>
              <a:t>多肠</a:t>
            </a:r>
            <a:r>
              <a:rPr lang="zh-CN" altLang="en-US" sz="2400" dirty="0" smtClean="0">
                <a:effectLst/>
              </a:rPr>
              <a:t>类</a:t>
            </a:r>
            <a:endParaRPr lang="zh-CN" altLang="en-US" sz="2400" dirty="0">
              <a:effectLst/>
            </a:endParaRPr>
          </a:p>
        </p:txBody>
      </p:sp>
    </p:spTree>
    <p:extLst>
      <p:ext uri="{BB962C8B-B14F-4D97-AF65-F5344CB8AC3E}">
        <p14:creationId xmlns:p14="http://schemas.microsoft.com/office/powerpoint/2010/main" xmlns="" val="2178013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mil28207_10_0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0283"/>
            <a:ext cx="4419600" cy="6353175"/>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6" descr="DSC07292"/>
          <p:cNvPicPr>
            <a:picLocks noChangeAspect="1" noChangeArrowheads="1"/>
          </p:cNvPicPr>
          <p:nvPr/>
        </p:nvPicPr>
        <p:blipFill>
          <a:blip r:embed="rId3" cstate="print">
            <a:extLst>
              <a:ext uri="{28A0092B-C50C-407E-A947-70E740481C1C}">
                <a14:useLocalDpi xmlns:a14="http://schemas.microsoft.com/office/drawing/2010/main" xmlns="" val="0"/>
              </a:ext>
            </a:extLst>
          </a:blip>
          <a:srcRect l="33029" t="2232" r="33095"/>
          <a:stretch>
            <a:fillRect/>
          </a:stretch>
        </p:blipFill>
        <p:spPr bwMode="auto">
          <a:xfrm>
            <a:off x="4648200" y="152400"/>
            <a:ext cx="4443470" cy="5851525"/>
          </a:xfrm>
          <a:prstGeom prst="rect">
            <a:avLst/>
          </a:prstGeo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3657600" y="6096000"/>
            <a:ext cx="4270785" cy="584775"/>
          </a:xfrm>
          <a:prstGeom prst="rect">
            <a:avLst/>
          </a:prstGeom>
          <a:noFill/>
        </p:spPr>
        <p:txBody>
          <a:bodyPr wrap="none" rtlCol="0">
            <a:spAutoFit/>
          </a:bodyPr>
          <a:lstStyle/>
          <a:p>
            <a:r>
              <a:rPr lang="en-US" altLang="zh-CN" sz="3200" b="1" dirty="0" smtClean="0"/>
              <a:t>Types of digestive tract</a:t>
            </a:r>
            <a:endParaRPr lang="en-US" altLang="zh-CN" sz="3200" b="1" dirty="0"/>
          </a:p>
        </p:txBody>
      </p:sp>
    </p:spTree>
    <p:extLst>
      <p:ext uri="{BB962C8B-B14F-4D97-AF65-F5344CB8AC3E}">
        <p14:creationId xmlns:p14="http://schemas.microsoft.com/office/powerpoint/2010/main" xmlns="" val="8058836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28600"/>
            <a:ext cx="8229600" cy="1143000"/>
          </a:xfrm>
        </p:spPr>
        <p:txBody>
          <a:bodyPr/>
          <a:lstStyle/>
          <a:p>
            <a:r>
              <a:rPr lang="en-US" altLang="zh-CN" sz="2800" dirty="0">
                <a:effectLst/>
              </a:rPr>
              <a:t>ii) </a:t>
            </a:r>
            <a:r>
              <a:rPr lang="en-US" altLang="zh-CN" sz="2800" dirty="0" smtClean="0">
                <a:effectLst/>
              </a:rPr>
              <a:t>Ladder-like </a:t>
            </a:r>
            <a:r>
              <a:rPr lang="en-US" altLang="zh-CN" sz="2800" dirty="0">
                <a:effectLst/>
              </a:rPr>
              <a:t>nervous system with a primitive brain</a:t>
            </a:r>
            <a:endParaRPr lang="zh-CN" altLang="en-US" sz="2800" dirty="0">
              <a:effectLst/>
            </a:endParaRPr>
          </a:p>
        </p:txBody>
      </p:sp>
      <p:pic>
        <p:nvPicPr>
          <p:cNvPr id="4" name="Picture 5" descr="mil28207_100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 y="609600"/>
            <a:ext cx="7848600" cy="35051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ext uri="{D42A27DB-BD31-4B8C-83A1-F6EECF244321}">
                <p14:modId xmlns:p14="http://schemas.microsoft.com/office/powerpoint/2010/main" xmlns="" val="1262328230"/>
              </p:ext>
            </p:extLst>
          </p:nvPr>
        </p:nvGraphicFramePr>
        <p:xfrm>
          <a:off x="304800" y="4343400"/>
          <a:ext cx="8748712" cy="2281238"/>
        </p:xfrm>
        <a:graphic>
          <a:graphicData uri="http://schemas.openxmlformats.org/presentationml/2006/ole">
            <p:oleObj spid="_x0000_s1040" r:id="rId4" imgW="3772427" imgH="5191850" progId="PBrush">
              <p:embed/>
            </p:oleObj>
          </a:graphicData>
        </a:graphic>
      </p:graphicFrame>
    </p:spTree>
    <p:extLst>
      <p:ext uri="{BB962C8B-B14F-4D97-AF65-F5344CB8AC3E}">
        <p14:creationId xmlns:p14="http://schemas.microsoft.com/office/powerpoint/2010/main" xmlns="" val="2892315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0"/>
            <a:ext cx="8229600" cy="1143000"/>
          </a:xfrm>
        </p:spPr>
        <p:txBody>
          <a:bodyPr/>
          <a:lstStyle/>
          <a:p>
            <a:r>
              <a:rPr lang="en-US" altLang="zh-CN" sz="3200" dirty="0">
                <a:effectLst/>
              </a:rPr>
              <a:t>iii) </a:t>
            </a:r>
            <a:r>
              <a:rPr lang="en-US" altLang="zh-CN" sz="3200" dirty="0" err="1" smtClean="0">
                <a:effectLst/>
              </a:rPr>
              <a:t>Protonephridia</a:t>
            </a:r>
            <a:r>
              <a:rPr lang="en-US" altLang="zh-CN" sz="3200" dirty="0">
                <a:effectLst/>
              </a:rPr>
              <a:t>(</a:t>
            </a:r>
            <a:r>
              <a:rPr lang="zh-CN" altLang="en-US" sz="3200" dirty="0">
                <a:effectLst/>
              </a:rPr>
              <a:t>原肾管</a:t>
            </a:r>
            <a:r>
              <a:rPr lang="en-US" altLang="zh-CN" sz="3200" dirty="0">
                <a:effectLst/>
              </a:rPr>
              <a:t>) excretory system</a:t>
            </a:r>
            <a:endParaRPr lang="zh-CN" altLang="en-US" sz="3200" dirty="0">
              <a:effectLst/>
            </a:endParaRPr>
          </a:p>
        </p:txBody>
      </p:sp>
      <p:pic>
        <p:nvPicPr>
          <p:cNvPr id="4" name="Picture 5" descr="mil28207_1007"/>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066800"/>
            <a:ext cx="6858000" cy="563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55953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57150"/>
            <a:ext cx="9144000" cy="6800850"/>
          </a:xfrm>
          <a:prstGeom prst="rect">
            <a:avLst/>
          </a:prstGeom>
          <a:solidFill>
            <a:srgbClr val="0000FF"/>
          </a:solidFill>
          <a:ln w="9525">
            <a:solidFill>
              <a:srgbClr val="0000FF"/>
            </a:solidFill>
            <a:miter lim="800000"/>
            <a:headEnd/>
            <a:tailEnd/>
          </a:ln>
        </p:spPr>
        <p:txBody>
          <a:bodyPr/>
          <a:lstStyle/>
          <a:p>
            <a:pPr>
              <a:lnSpc>
                <a:spcPct val="100000"/>
              </a:lnSpc>
            </a:pPr>
            <a:r>
              <a:rPr lang="en-US" altLang="zh-CN" sz="3200" b="1" dirty="0" smtClean="0">
                <a:solidFill>
                  <a:srgbClr val="00FFFF"/>
                </a:solidFill>
                <a:latin typeface="Arial" charset="0"/>
              </a:rPr>
              <a:t>iv) Sensory </a:t>
            </a:r>
            <a:r>
              <a:rPr lang="en-US" altLang="zh-CN" sz="3200" b="1" dirty="0">
                <a:solidFill>
                  <a:srgbClr val="00FFFF"/>
                </a:solidFill>
                <a:latin typeface="Arial" charset="0"/>
              </a:rPr>
              <a:t>organs</a:t>
            </a:r>
            <a:endParaRPr lang="en-US" altLang="zh-CN" sz="2400" b="1" dirty="0">
              <a:solidFill>
                <a:srgbClr val="00FFFF"/>
              </a:solidFill>
              <a:latin typeface="Arial" charset="0"/>
            </a:endParaRPr>
          </a:p>
          <a:p>
            <a:pPr>
              <a:lnSpc>
                <a:spcPct val="100000"/>
              </a:lnSpc>
            </a:pPr>
            <a:endParaRPr lang="en-US" altLang="zh-CN" sz="2400" b="1" dirty="0">
              <a:solidFill>
                <a:schemeClr val="bg1"/>
              </a:solidFill>
              <a:latin typeface="Arial" charset="0"/>
            </a:endParaRPr>
          </a:p>
          <a:p>
            <a:pPr>
              <a:lnSpc>
                <a:spcPct val="100000"/>
              </a:lnSpc>
            </a:pPr>
            <a:r>
              <a:rPr lang="en-US" altLang="zh-CN" sz="2400" b="1" dirty="0">
                <a:solidFill>
                  <a:srgbClr val="FFFF00"/>
                </a:solidFill>
                <a:latin typeface="Arial" charset="0"/>
                <a:ea typeface="宋体" charset="-122"/>
                <a:sym typeface="Symbol" pitchFamily="18" charset="2"/>
              </a:rPr>
              <a:t> </a:t>
            </a:r>
            <a:r>
              <a:rPr lang="en-US" altLang="zh-CN" sz="2400" b="1" dirty="0">
                <a:solidFill>
                  <a:schemeClr val="bg1"/>
                </a:solidFill>
                <a:latin typeface="Arial" charset="0"/>
              </a:rPr>
              <a:t>Eyespot </a:t>
            </a:r>
            <a:r>
              <a:rPr lang="zh-CN" altLang="en-US" sz="2400" b="1" dirty="0">
                <a:solidFill>
                  <a:schemeClr val="bg1"/>
                </a:solidFill>
                <a:latin typeface="Arial" charset="0"/>
              </a:rPr>
              <a:t>眼点：</a:t>
            </a:r>
            <a:r>
              <a:rPr lang="en-US" altLang="zh-CN" sz="2400" b="1" dirty="0">
                <a:solidFill>
                  <a:schemeClr val="bg1"/>
                </a:solidFill>
                <a:latin typeface="Arial" charset="0"/>
              </a:rPr>
              <a:t>a pair</a:t>
            </a:r>
          </a:p>
          <a:p>
            <a:pPr>
              <a:lnSpc>
                <a:spcPct val="100000"/>
              </a:lnSpc>
            </a:pPr>
            <a:r>
              <a:rPr lang="en-US" altLang="zh-CN" sz="2400" b="1" dirty="0">
                <a:solidFill>
                  <a:srgbClr val="00FFFF"/>
                </a:solidFill>
                <a:latin typeface="Arial" charset="0"/>
                <a:sym typeface="Symbol" pitchFamily="18" charset="2"/>
              </a:rPr>
              <a:t></a:t>
            </a:r>
            <a:r>
              <a:rPr lang="en-US" altLang="zh-CN" sz="2400" b="1" dirty="0">
                <a:solidFill>
                  <a:srgbClr val="FF9933"/>
                </a:solidFill>
                <a:latin typeface="Arial" charset="0"/>
                <a:sym typeface="Symbol" pitchFamily="18" charset="2"/>
              </a:rPr>
              <a:t> </a:t>
            </a:r>
            <a:r>
              <a:rPr lang="en-US" altLang="zh-CN" sz="2400" b="1" dirty="0">
                <a:solidFill>
                  <a:srgbClr val="FF9933"/>
                </a:solidFill>
                <a:latin typeface="Arial" charset="0"/>
              </a:rPr>
              <a:t>orient the animal to the direction of light</a:t>
            </a:r>
          </a:p>
          <a:p>
            <a:pPr>
              <a:lnSpc>
                <a:spcPct val="100000"/>
              </a:lnSpc>
            </a:pPr>
            <a:endParaRPr lang="en-US" altLang="zh-CN" sz="2400" b="1" dirty="0">
              <a:solidFill>
                <a:srgbClr val="FFFF00"/>
              </a:solidFill>
              <a:latin typeface="Arial" charset="0"/>
              <a:sym typeface="Symbol" pitchFamily="18" charset="2"/>
            </a:endParaRPr>
          </a:p>
          <a:p>
            <a:pPr>
              <a:lnSpc>
                <a:spcPct val="100000"/>
              </a:lnSpc>
            </a:pPr>
            <a:r>
              <a:rPr lang="en-US" altLang="zh-CN" sz="2400" b="1" dirty="0">
                <a:solidFill>
                  <a:srgbClr val="FFFF00"/>
                </a:solidFill>
                <a:latin typeface="Arial" charset="0"/>
                <a:sym typeface="Symbol" pitchFamily="18" charset="2"/>
              </a:rPr>
              <a:t> </a:t>
            </a:r>
            <a:r>
              <a:rPr lang="en-US" altLang="zh-CN" sz="2400" b="1" dirty="0">
                <a:solidFill>
                  <a:schemeClr val="bg1"/>
                </a:solidFill>
                <a:latin typeface="Arial" charset="0"/>
              </a:rPr>
              <a:t>Auricle </a:t>
            </a:r>
            <a:r>
              <a:rPr lang="zh-CN" altLang="en-US" sz="2400" b="1" dirty="0">
                <a:solidFill>
                  <a:schemeClr val="bg1"/>
                </a:solidFill>
                <a:latin typeface="Arial" charset="0"/>
              </a:rPr>
              <a:t>耳突：</a:t>
            </a:r>
            <a:r>
              <a:rPr lang="en-US" altLang="zh-CN" sz="2400" b="1" dirty="0">
                <a:solidFill>
                  <a:schemeClr val="bg1"/>
                </a:solidFill>
                <a:latin typeface="Arial" charset="0"/>
              </a:rPr>
              <a:t>a pair, project from the side of the head</a:t>
            </a:r>
          </a:p>
          <a:p>
            <a:pPr>
              <a:lnSpc>
                <a:spcPct val="100000"/>
              </a:lnSpc>
            </a:pPr>
            <a:endParaRPr lang="en-US" altLang="zh-CN" sz="2400" b="1" dirty="0">
              <a:solidFill>
                <a:schemeClr val="bg1"/>
              </a:solidFill>
              <a:latin typeface="Arial" charset="0"/>
            </a:endParaRPr>
          </a:p>
          <a:p>
            <a:pPr>
              <a:lnSpc>
                <a:spcPct val="100000"/>
              </a:lnSpc>
            </a:pPr>
            <a:r>
              <a:rPr lang="en-US" altLang="zh-CN" sz="2400" b="1" dirty="0">
                <a:solidFill>
                  <a:srgbClr val="FFFF00"/>
                </a:solidFill>
                <a:latin typeface="Arial" charset="0"/>
                <a:sym typeface="Symbol" pitchFamily="18" charset="2"/>
              </a:rPr>
              <a:t> </a:t>
            </a:r>
            <a:r>
              <a:rPr lang="en-US" altLang="zh-CN" sz="2400" b="1" dirty="0" err="1">
                <a:solidFill>
                  <a:schemeClr val="bg1"/>
                </a:solidFill>
                <a:latin typeface="Arial" charset="0"/>
              </a:rPr>
              <a:t>Statocyst</a:t>
            </a:r>
            <a:r>
              <a:rPr lang="en-US" altLang="zh-CN" sz="2400" b="1" dirty="0">
                <a:solidFill>
                  <a:schemeClr val="bg1"/>
                </a:solidFill>
                <a:latin typeface="Arial" charset="0"/>
              </a:rPr>
              <a:t> </a:t>
            </a:r>
            <a:r>
              <a:rPr lang="zh-CN" altLang="en-US" sz="2400" b="1" dirty="0">
                <a:solidFill>
                  <a:schemeClr val="bg1"/>
                </a:solidFill>
                <a:latin typeface="Arial" charset="0"/>
              </a:rPr>
              <a:t>平衡囊：</a:t>
            </a:r>
            <a:r>
              <a:rPr lang="en-US" altLang="zh-CN" sz="2400" b="1" dirty="0">
                <a:solidFill>
                  <a:schemeClr val="bg1"/>
                </a:solidFill>
                <a:latin typeface="Arial" charset="0"/>
              </a:rPr>
              <a:t>near the cerebral ganglia</a:t>
            </a:r>
          </a:p>
          <a:p>
            <a:pPr>
              <a:lnSpc>
                <a:spcPct val="100000"/>
              </a:lnSpc>
            </a:pPr>
            <a:endParaRPr lang="en-US" altLang="zh-CN" sz="2400" b="1" dirty="0">
              <a:solidFill>
                <a:schemeClr val="bg1"/>
              </a:solidFill>
              <a:latin typeface="Arial" charset="0"/>
            </a:endParaRPr>
          </a:p>
          <a:p>
            <a:pPr>
              <a:lnSpc>
                <a:spcPct val="100000"/>
              </a:lnSpc>
              <a:buFont typeface="Symbol" pitchFamily="18" charset="2"/>
              <a:buNone/>
            </a:pPr>
            <a:r>
              <a:rPr lang="en-US" altLang="zh-CN" sz="2400" b="1" dirty="0">
                <a:solidFill>
                  <a:srgbClr val="FFFF00"/>
                </a:solidFill>
                <a:sym typeface="Symbol" pitchFamily="18" charset="2"/>
              </a:rPr>
              <a:t></a:t>
            </a:r>
            <a:r>
              <a:rPr lang="en-US" altLang="zh-CN" sz="2400" dirty="0"/>
              <a:t> </a:t>
            </a:r>
            <a:r>
              <a:rPr lang="en-US" altLang="zh-CN" sz="2400" b="1" dirty="0">
                <a:solidFill>
                  <a:schemeClr val="bg1"/>
                </a:solidFill>
                <a:latin typeface="Arial" charset="0"/>
              </a:rPr>
              <a:t>Many sensory cells: distributed over the body</a:t>
            </a:r>
          </a:p>
          <a:p>
            <a:pPr>
              <a:lnSpc>
                <a:spcPct val="100000"/>
              </a:lnSpc>
              <a:buFont typeface="Symbol" pitchFamily="18" charset="2"/>
              <a:buNone/>
            </a:pPr>
            <a:r>
              <a:rPr lang="en-US" altLang="zh-CN" sz="2400" b="1" dirty="0">
                <a:solidFill>
                  <a:srgbClr val="00FFFF"/>
                </a:solidFill>
                <a:sym typeface="Symbol" pitchFamily="18" charset="2"/>
              </a:rPr>
              <a:t></a:t>
            </a:r>
            <a:r>
              <a:rPr lang="en-US" altLang="zh-CN" sz="2400" b="1" dirty="0">
                <a:solidFill>
                  <a:srgbClr val="FF9933"/>
                </a:solidFill>
                <a:latin typeface="Arial" charset="0"/>
              </a:rPr>
              <a:t> to detect touch, water currents and chemicals</a:t>
            </a:r>
            <a:endParaRPr lang="en-US" altLang="zh-CN" sz="2400" b="1" dirty="0">
              <a:solidFill>
                <a:srgbClr val="FF9933"/>
              </a:solidFill>
              <a:latin typeface="Arial" charset="0"/>
              <a:ea typeface="宋体" charset="-122"/>
            </a:endParaRPr>
          </a:p>
          <a:p>
            <a:pPr>
              <a:lnSpc>
                <a:spcPct val="100000"/>
              </a:lnSpc>
            </a:pPr>
            <a:endParaRPr lang="en-US" altLang="zh-CN" sz="2400" b="1" dirty="0">
              <a:solidFill>
                <a:srgbClr val="FF9933"/>
              </a:solidFill>
              <a:latin typeface="Arial" charset="0"/>
              <a:ea typeface="宋体" charset="-122"/>
            </a:endParaRPr>
          </a:p>
          <a:p>
            <a:pPr>
              <a:lnSpc>
                <a:spcPct val="100000"/>
              </a:lnSpc>
            </a:pPr>
            <a:endParaRPr lang="en-US" altLang="zh-CN" sz="2400" b="1" dirty="0">
              <a:solidFill>
                <a:schemeClr val="bg1"/>
              </a:solidFill>
              <a:latin typeface="Arial" charset="0"/>
              <a:ea typeface="宋体" charset="-122"/>
              <a:sym typeface="Symbol" pitchFamily="18" charset="2"/>
            </a:endParaRPr>
          </a:p>
          <a:p>
            <a:pPr>
              <a:lnSpc>
                <a:spcPct val="100000"/>
              </a:lnSpc>
              <a:spcBef>
                <a:spcPct val="0"/>
              </a:spcBef>
            </a:pPr>
            <a:endParaRPr lang="en-US" altLang="zh-CN" sz="2400" b="1" dirty="0">
              <a:solidFill>
                <a:schemeClr val="bg1"/>
              </a:solidFill>
              <a:latin typeface="Arial" charset="0"/>
              <a:ea typeface="宋体" charset="-122"/>
              <a:sym typeface="Symbol" pitchFamily="18" charset="2"/>
            </a:endParaRPr>
          </a:p>
        </p:txBody>
      </p:sp>
    </p:spTree>
    <p:extLst>
      <p:ext uri="{BB962C8B-B14F-4D97-AF65-F5344CB8AC3E}">
        <p14:creationId xmlns:p14="http://schemas.microsoft.com/office/powerpoint/2010/main" xmlns="" val="23336987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mil28207_10_0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76200"/>
            <a:ext cx="8077200" cy="51816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5681030" y="457200"/>
            <a:ext cx="1235466" cy="369332"/>
          </a:xfrm>
          <a:prstGeom prst="rect">
            <a:avLst/>
          </a:prstGeom>
          <a:noFill/>
        </p:spPr>
        <p:txBody>
          <a:bodyPr wrap="none" rtlCol="0">
            <a:spAutoFit/>
          </a:bodyPr>
          <a:lstStyle/>
          <a:p>
            <a:r>
              <a:rPr lang="en-US" altLang="zh-CN" b="1" dirty="0" smtClean="0">
                <a:solidFill>
                  <a:srgbClr val="FF0000"/>
                </a:solidFill>
              </a:rPr>
              <a:t>= </a:t>
            </a:r>
            <a:r>
              <a:rPr lang="en-US" altLang="zh-CN" b="1" dirty="0" err="1" smtClean="0">
                <a:solidFill>
                  <a:srgbClr val="FF0000"/>
                </a:solidFill>
              </a:rPr>
              <a:t>Metazoa</a:t>
            </a:r>
            <a:endParaRPr lang="zh-CN" altLang="en-US" b="1" dirty="0">
              <a:solidFill>
                <a:srgbClr val="FF0000"/>
              </a:solidFill>
            </a:endParaRPr>
          </a:p>
        </p:txBody>
      </p:sp>
      <p:sp>
        <p:nvSpPr>
          <p:cNvPr id="5" name="TextBox 4"/>
          <p:cNvSpPr txBox="1"/>
          <p:nvPr/>
        </p:nvSpPr>
        <p:spPr>
          <a:xfrm>
            <a:off x="4936123" y="1524000"/>
            <a:ext cx="338554" cy="369332"/>
          </a:xfrm>
          <a:prstGeom prst="rect">
            <a:avLst/>
          </a:prstGeom>
          <a:noFill/>
        </p:spPr>
        <p:txBody>
          <a:bodyPr wrap="none" rtlCol="0">
            <a:spAutoFit/>
          </a:bodyPr>
          <a:lstStyle/>
          <a:p>
            <a:r>
              <a:rPr lang="en-US" altLang="zh-CN" b="1" dirty="0" smtClean="0">
                <a:solidFill>
                  <a:srgbClr val="FF0000"/>
                </a:solidFill>
              </a:rPr>
              <a:t>+</a:t>
            </a:r>
            <a:endParaRPr lang="zh-CN" altLang="en-US" b="1" dirty="0">
              <a:solidFill>
                <a:srgbClr val="FF0000"/>
              </a:solidFill>
            </a:endParaRPr>
          </a:p>
        </p:txBody>
      </p:sp>
      <p:sp>
        <p:nvSpPr>
          <p:cNvPr id="7" name="左中括号 6"/>
          <p:cNvSpPr/>
          <p:nvPr/>
        </p:nvSpPr>
        <p:spPr bwMode="auto">
          <a:xfrm rot="5400000">
            <a:off x="4917600" y="442914"/>
            <a:ext cx="72000" cy="1980000"/>
          </a:xfrm>
          <a:prstGeom prst="leftBracket">
            <a:avLst/>
          </a:prstGeom>
          <a:no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Garamond" pitchFamily="18" charset="0"/>
            </a:endParaRPr>
          </a:p>
        </p:txBody>
      </p:sp>
      <p:sp>
        <p:nvSpPr>
          <p:cNvPr id="8" name="TextBox 7"/>
          <p:cNvSpPr txBox="1"/>
          <p:nvPr/>
        </p:nvSpPr>
        <p:spPr>
          <a:xfrm>
            <a:off x="10363200" y="2971800"/>
            <a:ext cx="184731" cy="369332"/>
          </a:xfrm>
          <a:prstGeom prst="rect">
            <a:avLst/>
          </a:prstGeom>
          <a:noFill/>
        </p:spPr>
        <p:txBody>
          <a:bodyPr wrap="none" rtlCol="0">
            <a:spAutoFit/>
          </a:bodyPr>
          <a:lstStyle/>
          <a:p>
            <a:endParaRPr lang="zh-CN" altLang="en-US" dirty="0"/>
          </a:p>
        </p:txBody>
      </p:sp>
      <p:sp>
        <p:nvSpPr>
          <p:cNvPr id="9" name="TextBox 8"/>
          <p:cNvSpPr txBox="1"/>
          <p:nvPr/>
        </p:nvSpPr>
        <p:spPr>
          <a:xfrm>
            <a:off x="4317604" y="1066800"/>
            <a:ext cx="1411605" cy="369332"/>
          </a:xfrm>
          <a:prstGeom prst="rect">
            <a:avLst/>
          </a:prstGeom>
          <a:noFill/>
        </p:spPr>
        <p:txBody>
          <a:bodyPr wrap="none" rtlCol="0">
            <a:spAutoFit/>
          </a:bodyPr>
          <a:lstStyle/>
          <a:p>
            <a:r>
              <a:rPr lang="en-US" altLang="zh-CN" b="1" dirty="0" err="1">
                <a:solidFill>
                  <a:srgbClr val="FF0000"/>
                </a:solidFill>
              </a:rPr>
              <a:t>Protostomia</a:t>
            </a:r>
            <a:endParaRPr lang="zh-CN" altLang="en-US" b="1" dirty="0">
              <a:solidFill>
                <a:srgbClr val="FF0000"/>
              </a:solidFill>
            </a:endParaRPr>
          </a:p>
        </p:txBody>
      </p:sp>
      <p:sp>
        <p:nvSpPr>
          <p:cNvPr id="10" name="TextBox 9"/>
          <p:cNvSpPr txBox="1"/>
          <p:nvPr/>
        </p:nvSpPr>
        <p:spPr>
          <a:xfrm>
            <a:off x="369622" y="5304472"/>
            <a:ext cx="8774378" cy="1477328"/>
          </a:xfrm>
          <a:prstGeom prst="rect">
            <a:avLst/>
          </a:prstGeom>
          <a:noFill/>
        </p:spPr>
        <p:txBody>
          <a:bodyPr wrap="square" rtlCol="0">
            <a:spAutoFit/>
          </a:bodyPr>
          <a:lstStyle/>
          <a:p>
            <a:r>
              <a:rPr lang="en-US" altLang="zh-CN" b="1" dirty="0" err="1" smtClean="0"/>
              <a:t>Lophotrochozoa</a:t>
            </a:r>
            <a:r>
              <a:rPr lang="en-US" altLang="zh-CN" dirty="0" smtClean="0"/>
              <a:t>: </a:t>
            </a:r>
            <a:r>
              <a:rPr lang="en-US" altLang="zh-CN" dirty="0" err="1"/>
              <a:t>trochozoans</a:t>
            </a:r>
            <a:r>
              <a:rPr lang="en-US" altLang="zh-CN" dirty="0"/>
              <a:t> (</a:t>
            </a:r>
            <a:r>
              <a:rPr lang="it-IT" altLang="zh-CN" dirty="0"/>
              <a:t> Nemertea, Mollusca, Sipuncula, and Annelida</a:t>
            </a:r>
            <a:r>
              <a:rPr lang="en-US" altLang="zh-CN" dirty="0"/>
              <a:t>) </a:t>
            </a:r>
            <a:endParaRPr lang="en-US" altLang="zh-CN" dirty="0" smtClean="0"/>
          </a:p>
          <a:p>
            <a:r>
              <a:rPr lang="en-US" altLang="zh-CN" dirty="0"/>
              <a:t> </a:t>
            </a:r>
            <a:r>
              <a:rPr lang="en-US" altLang="zh-CN" dirty="0" smtClean="0"/>
              <a:t>                           and </a:t>
            </a:r>
            <a:r>
              <a:rPr lang="en-US" altLang="zh-CN" dirty="0" err="1" smtClean="0"/>
              <a:t>lophophorata</a:t>
            </a:r>
            <a:r>
              <a:rPr lang="en-US" altLang="zh-CN" dirty="0" smtClean="0"/>
              <a:t> (</a:t>
            </a:r>
            <a:r>
              <a:rPr lang="en-US" altLang="zh-CN" dirty="0" err="1"/>
              <a:t>Bryozoa</a:t>
            </a:r>
            <a:r>
              <a:rPr lang="en-US" altLang="zh-CN" dirty="0"/>
              <a:t>, </a:t>
            </a:r>
            <a:r>
              <a:rPr lang="en-US" altLang="zh-CN" dirty="0" err="1"/>
              <a:t>Entoprocta</a:t>
            </a:r>
            <a:r>
              <a:rPr lang="en-US" altLang="zh-CN" dirty="0"/>
              <a:t>, </a:t>
            </a:r>
            <a:r>
              <a:rPr lang="en-US" altLang="zh-CN" dirty="0" err="1"/>
              <a:t>Phoronida</a:t>
            </a:r>
            <a:r>
              <a:rPr lang="en-US" altLang="zh-CN" dirty="0"/>
              <a:t>, and </a:t>
            </a:r>
            <a:r>
              <a:rPr lang="en-US" altLang="zh-CN" dirty="0" err="1"/>
              <a:t>Brachiopoda</a:t>
            </a:r>
            <a:r>
              <a:rPr lang="en-US" altLang="zh-CN" dirty="0" smtClean="0"/>
              <a:t>);</a:t>
            </a:r>
          </a:p>
          <a:p>
            <a:r>
              <a:rPr lang="en-US" altLang="zh-CN" b="1" dirty="0" err="1" smtClean="0"/>
              <a:t>Ecdysozoa</a:t>
            </a:r>
            <a:r>
              <a:rPr lang="en-US" altLang="zh-CN" dirty="0"/>
              <a:t>: </a:t>
            </a:r>
            <a:r>
              <a:rPr lang="en-US" altLang="zh-CN" dirty="0" err="1"/>
              <a:t>Arthropoda</a:t>
            </a:r>
            <a:r>
              <a:rPr lang="en-US" altLang="zh-CN" dirty="0"/>
              <a:t> (insects, </a:t>
            </a:r>
            <a:r>
              <a:rPr lang="en-US" altLang="zh-CN" dirty="0" err="1"/>
              <a:t>chelicerata</a:t>
            </a:r>
            <a:r>
              <a:rPr lang="en-US" altLang="zh-CN" dirty="0"/>
              <a:t>, crustaceans, and </a:t>
            </a:r>
            <a:r>
              <a:rPr lang="en-US" altLang="zh-CN" dirty="0" err="1"/>
              <a:t>myriapods</a:t>
            </a:r>
            <a:r>
              <a:rPr lang="en-US" altLang="zh-CN" dirty="0"/>
              <a:t>), </a:t>
            </a:r>
            <a:r>
              <a:rPr lang="en-US" altLang="zh-CN" dirty="0" err="1" smtClean="0"/>
              <a:t>Nematoda</a:t>
            </a:r>
            <a:r>
              <a:rPr lang="en-US" altLang="zh-CN" dirty="0" smtClean="0"/>
              <a:t>;</a:t>
            </a:r>
          </a:p>
          <a:p>
            <a:r>
              <a:rPr lang="en-US" altLang="zh-CN" b="1" dirty="0" err="1" smtClean="0"/>
              <a:t>Deuterostomia</a:t>
            </a:r>
            <a:r>
              <a:rPr lang="en-US" altLang="zh-CN" dirty="0"/>
              <a:t>: </a:t>
            </a:r>
            <a:r>
              <a:rPr lang="en-US" altLang="zh-CN" dirty="0" err="1" smtClean="0"/>
              <a:t>Chordata</a:t>
            </a:r>
            <a:r>
              <a:rPr lang="en-US" altLang="zh-CN" dirty="0" smtClean="0"/>
              <a:t> </a:t>
            </a:r>
            <a:r>
              <a:rPr lang="en-US" altLang="zh-CN" dirty="0"/>
              <a:t>(vertebrates and their </a:t>
            </a:r>
            <a:r>
              <a:rPr lang="en-US" altLang="zh-CN" dirty="0" smtClean="0"/>
              <a:t>kin), Echinodermata </a:t>
            </a:r>
            <a:r>
              <a:rPr lang="en-US" altLang="zh-CN" dirty="0"/>
              <a:t>(sea stars, sea urchins, </a:t>
            </a:r>
            <a:endParaRPr lang="en-US" altLang="zh-CN" dirty="0" smtClean="0"/>
          </a:p>
          <a:p>
            <a:r>
              <a:rPr lang="en-US" altLang="zh-CN" dirty="0" smtClean="0"/>
              <a:t>                            sea cucumbers,) </a:t>
            </a:r>
            <a:r>
              <a:rPr lang="en-US" altLang="zh-CN" dirty="0"/>
              <a:t>and </a:t>
            </a:r>
            <a:r>
              <a:rPr lang="en-US" altLang="zh-CN" dirty="0" err="1"/>
              <a:t>Hemichordata</a:t>
            </a:r>
            <a:r>
              <a:rPr lang="en-US" altLang="zh-CN" dirty="0"/>
              <a:t> (acorn worms</a:t>
            </a:r>
            <a:r>
              <a:rPr lang="en-US" altLang="zh-CN" dirty="0" smtClean="0"/>
              <a:t>).</a:t>
            </a:r>
            <a:endParaRPr lang="zh-CN" altLang="en-US" dirty="0"/>
          </a:p>
        </p:txBody>
      </p:sp>
      <p:sp>
        <p:nvSpPr>
          <p:cNvPr id="2" name="TextBox 1"/>
          <p:cNvSpPr txBox="1"/>
          <p:nvPr/>
        </p:nvSpPr>
        <p:spPr>
          <a:xfrm>
            <a:off x="2514600" y="4572000"/>
            <a:ext cx="4236224" cy="369332"/>
          </a:xfrm>
          <a:prstGeom prst="rect">
            <a:avLst/>
          </a:prstGeom>
          <a:noFill/>
        </p:spPr>
        <p:txBody>
          <a:bodyPr wrap="none" rtlCol="0">
            <a:spAutoFit/>
          </a:bodyPr>
          <a:lstStyle/>
          <a:p>
            <a:r>
              <a:rPr lang="en-US" altLang="zh-CN" b="1" dirty="0" smtClean="0"/>
              <a:t>Phylogenetic position of Platyhelminthes</a:t>
            </a:r>
            <a:endParaRPr lang="zh-CN" altLang="en-US" b="1" dirty="0"/>
          </a:p>
        </p:txBody>
      </p:sp>
    </p:spTree>
    <p:extLst>
      <p:ext uri="{BB962C8B-B14F-4D97-AF65-F5344CB8AC3E}">
        <p14:creationId xmlns:p14="http://schemas.microsoft.com/office/powerpoint/2010/main" xmlns="" val="3411004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074" descr="M420008A">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5650" y="1143000"/>
            <a:ext cx="7696200" cy="571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1" name="Rectangle 3075"/>
          <p:cNvSpPr>
            <a:spLocks noChangeArrowheads="1"/>
          </p:cNvSpPr>
          <p:nvPr/>
        </p:nvSpPr>
        <p:spPr bwMode="auto">
          <a:xfrm>
            <a:off x="323850" y="157163"/>
            <a:ext cx="8496300" cy="701675"/>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9525">
                <a:solidFill>
                  <a:srgbClr val="0000FF"/>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6800" rIns="90000" bIns="46800">
            <a:spAutoFit/>
          </a:bodyPr>
          <a:lstStyle/>
          <a:p>
            <a:pPr>
              <a:lnSpc>
                <a:spcPct val="100000"/>
              </a:lnSpc>
            </a:pPr>
            <a:r>
              <a:rPr lang="en-US" altLang="zh-CN" sz="2000" b="1">
                <a:solidFill>
                  <a:schemeClr val="bg1"/>
                </a:solidFill>
                <a:latin typeface="Arial" charset="0"/>
              </a:rPr>
              <a:t>Eyespot: pigment cell </a:t>
            </a:r>
            <a:r>
              <a:rPr lang="zh-CN" altLang="en-US" sz="2000" b="1">
                <a:solidFill>
                  <a:schemeClr val="bg1"/>
                </a:solidFill>
                <a:latin typeface="Arial" charset="0"/>
              </a:rPr>
              <a:t>色素细胞 ＋ </a:t>
            </a:r>
            <a:r>
              <a:rPr lang="en-US" altLang="zh-CN" sz="2000" b="1">
                <a:solidFill>
                  <a:schemeClr val="bg1"/>
                </a:solidFill>
                <a:latin typeface="Arial" charset="0"/>
              </a:rPr>
              <a:t>sensory cell </a:t>
            </a:r>
            <a:r>
              <a:rPr lang="zh-CN" altLang="en-US" sz="2000" b="1">
                <a:solidFill>
                  <a:schemeClr val="bg1"/>
                </a:solidFill>
                <a:latin typeface="Arial" charset="0"/>
              </a:rPr>
              <a:t>视觉细胞 </a:t>
            </a:r>
            <a:r>
              <a:rPr lang="en-US" altLang="zh-CN" sz="2000" b="1">
                <a:solidFill>
                  <a:schemeClr val="bg1"/>
                </a:solidFill>
                <a:latin typeface="Arial" charset="0"/>
              </a:rPr>
              <a:t>— </a:t>
            </a:r>
            <a:r>
              <a:rPr lang="zh-CN" altLang="en-US" sz="2000" b="1">
                <a:solidFill>
                  <a:schemeClr val="bg1"/>
                </a:solidFill>
                <a:latin typeface="Arial" charset="0"/>
              </a:rPr>
              <a:t>感知光线明暗，但不能成像</a:t>
            </a:r>
          </a:p>
        </p:txBody>
      </p:sp>
    </p:spTree>
    <p:extLst>
      <p:ext uri="{BB962C8B-B14F-4D97-AF65-F5344CB8AC3E}">
        <p14:creationId xmlns:p14="http://schemas.microsoft.com/office/powerpoint/2010/main" xmlns="" val="2035582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026" descr="M420008B">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38200" y="457200"/>
            <a:ext cx="76200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823776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57150"/>
            <a:ext cx="9144000" cy="6800850"/>
          </a:xfrm>
          <a:prstGeom prst="rect">
            <a:avLst/>
          </a:prstGeom>
          <a:solidFill>
            <a:srgbClr val="0000FF"/>
          </a:solidFill>
          <a:ln w="9525">
            <a:solidFill>
              <a:srgbClr val="0000FF"/>
            </a:solidFill>
            <a:miter lim="800000"/>
            <a:headEnd/>
            <a:tailEnd/>
          </a:ln>
        </p:spPr>
        <p:txBody>
          <a:bodyPr/>
          <a:lstStyle/>
          <a:p>
            <a:pPr>
              <a:lnSpc>
                <a:spcPct val="100000"/>
              </a:lnSpc>
            </a:pPr>
            <a:r>
              <a:rPr lang="en-US" altLang="zh-CN" sz="2800" b="1" dirty="0" smtClean="0">
                <a:solidFill>
                  <a:srgbClr val="00FFFF"/>
                </a:solidFill>
                <a:latin typeface="Arial" charset="0"/>
              </a:rPr>
              <a:t>v) Reproduction </a:t>
            </a:r>
            <a:r>
              <a:rPr lang="en-US" altLang="zh-CN" sz="2800" b="1" dirty="0">
                <a:solidFill>
                  <a:srgbClr val="00FFFF"/>
                </a:solidFill>
                <a:latin typeface="Arial" charset="0"/>
              </a:rPr>
              <a:t>and development</a:t>
            </a:r>
          </a:p>
          <a:p>
            <a:pPr>
              <a:lnSpc>
                <a:spcPct val="100000"/>
              </a:lnSpc>
            </a:pPr>
            <a:endParaRPr lang="en-US" altLang="zh-CN" sz="2400" b="1" dirty="0">
              <a:solidFill>
                <a:srgbClr val="FF9933"/>
              </a:solidFill>
              <a:latin typeface="Arial" charset="0"/>
            </a:endParaRPr>
          </a:p>
          <a:p>
            <a:pPr>
              <a:lnSpc>
                <a:spcPct val="100000"/>
              </a:lnSpc>
            </a:pPr>
            <a:r>
              <a:rPr lang="en-US" altLang="zh-CN" sz="2400" b="1" dirty="0">
                <a:solidFill>
                  <a:srgbClr val="FFFF00"/>
                </a:solidFill>
                <a:latin typeface="Arial" charset="0"/>
                <a:ea typeface="宋体" charset="-122"/>
                <a:sym typeface="Symbol" pitchFamily="18" charset="2"/>
              </a:rPr>
              <a:t></a:t>
            </a:r>
            <a:r>
              <a:rPr lang="en-US" altLang="zh-CN" sz="2400" b="1" dirty="0">
                <a:solidFill>
                  <a:srgbClr val="FF9933"/>
                </a:solidFill>
                <a:latin typeface="Arial" charset="0"/>
              </a:rPr>
              <a:t> Asexual reproduction</a:t>
            </a:r>
          </a:p>
          <a:p>
            <a:pPr>
              <a:lnSpc>
                <a:spcPct val="100000"/>
              </a:lnSpc>
            </a:pPr>
            <a:r>
              <a:rPr lang="en-US" altLang="zh-CN" sz="2400" b="1" dirty="0">
                <a:solidFill>
                  <a:srgbClr val="00FFFF"/>
                </a:solidFill>
                <a:latin typeface="Arial" charset="0"/>
                <a:ea typeface="宋体" charset="-122"/>
                <a:sym typeface="Symbol" pitchFamily="18" charset="2"/>
              </a:rPr>
              <a:t> </a:t>
            </a:r>
            <a:r>
              <a:rPr lang="en-US" altLang="zh-CN" sz="2400" b="1" dirty="0">
                <a:solidFill>
                  <a:schemeClr val="bg1"/>
                </a:solidFill>
                <a:latin typeface="Arial" charset="0"/>
              </a:rPr>
              <a:t>transverse fission</a:t>
            </a:r>
          </a:p>
          <a:p>
            <a:pPr>
              <a:lnSpc>
                <a:spcPct val="100000"/>
              </a:lnSpc>
            </a:pPr>
            <a:r>
              <a:rPr lang="en-US" altLang="zh-CN" sz="2400" b="1" dirty="0">
                <a:solidFill>
                  <a:srgbClr val="FFFF00"/>
                </a:solidFill>
                <a:sym typeface="Symbol" pitchFamily="18" charset="2"/>
              </a:rPr>
              <a:t> </a:t>
            </a:r>
            <a:r>
              <a:rPr lang="en-US" altLang="zh-CN" sz="2400" b="1" dirty="0">
                <a:solidFill>
                  <a:srgbClr val="FF9933"/>
                </a:solidFill>
                <a:latin typeface="Arial" charset="0"/>
              </a:rPr>
              <a:t>Sexual reproduction</a:t>
            </a:r>
            <a:endParaRPr lang="en-US" altLang="zh-CN" sz="2400" b="1" dirty="0">
              <a:solidFill>
                <a:schemeClr val="bg1"/>
              </a:solidFill>
              <a:latin typeface="Arial" charset="0"/>
              <a:ea typeface="宋体" charset="-122"/>
            </a:endParaRPr>
          </a:p>
          <a:p>
            <a:pPr>
              <a:lnSpc>
                <a:spcPct val="100000"/>
              </a:lnSpc>
            </a:pPr>
            <a:r>
              <a:rPr lang="en-US" altLang="zh-CN" sz="2400" b="1" dirty="0">
                <a:solidFill>
                  <a:schemeClr val="bg1"/>
                </a:solidFill>
                <a:latin typeface="Arial" charset="0"/>
              </a:rPr>
              <a:t>most </a:t>
            </a:r>
            <a:r>
              <a:rPr lang="en-US" altLang="zh-CN" sz="2400" b="1" dirty="0">
                <a:solidFill>
                  <a:schemeClr val="bg1"/>
                </a:solidFill>
              </a:rPr>
              <a:t>hermaphroditic </a:t>
            </a:r>
            <a:r>
              <a:rPr lang="zh-CN" altLang="en-US" sz="2400" b="1" dirty="0">
                <a:solidFill>
                  <a:schemeClr val="bg1"/>
                </a:solidFill>
              </a:rPr>
              <a:t>雌雄同体</a:t>
            </a:r>
            <a:endParaRPr lang="zh-CN" altLang="en-US" sz="2400" b="1" dirty="0">
              <a:solidFill>
                <a:schemeClr val="bg1"/>
              </a:solidFill>
              <a:latin typeface="Arial" charset="0"/>
            </a:endParaRPr>
          </a:p>
          <a:p>
            <a:pPr>
              <a:lnSpc>
                <a:spcPct val="100000"/>
              </a:lnSpc>
            </a:pPr>
            <a:r>
              <a:rPr lang="en-US" altLang="zh-CN" sz="2400" b="1" dirty="0">
                <a:solidFill>
                  <a:schemeClr val="bg1"/>
                </a:solidFill>
                <a:latin typeface="Arial" charset="0"/>
              </a:rPr>
              <a:t>cross-fertilization </a:t>
            </a:r>
            <a:r>
              <a:rPr lang="zh-CN" altLang="en-US" sz="2400" b="1" dirty="0">
                <a:solidFill>
                  <a:schemeClr val="bg1"/>
                </a:solidFill>
                <a:latin typeface="Arial" charset="0"/>
              </a:rPr>
              <a:t>异体受精</a:t>
            </a:r>
            <a:r>
              <a:rPr lang="en-US" altLang="zh-CN" sz="2400" b="1" dirty="0">
                <a:solidFill>
                  <a:schemeClr val="bg1"/>
                </a:solidFill>
                <a:latin typeface="Arial" charset="0"/>
              </a:rPr>
              <a:t>, Internal fertilization</a:t>
            </a:r>
          </a:p>
          <a:p>
            <a:pPr>
              <a:lnSpc>
                <a:spcPct val="100000"/>
              </a:lnSpc>
            </a:pPr>
            <a:endParaRPr lang="en-US" altLang="zh-CN" sz="2400" b="1" dirty="0">
              <a:solidFill>
                <a:srgbClr val="FF9933"/>
              </a:solidFill>
              <a:latin typeface="Arial" charset="0"/>
            </a:endParaRPr>
          </a:p>
          <a:p>
            <a:pPr>
              <a:lnSpc>
                <a:spcPct val="100000"/>
              </a:lnSpc>
            </a:pPr>
            <a:r>
              <a:rPr lang="en-US" altLang="zh-CN" sz="2400" b="1" dirty="0">
                <a:solidFill>
                  <a:srgbClr val="FFFF00"/>
                </a:solidFill>
                <a:sym typeface="Symbol" pitchFamily="18" charset="2"/>
              </a:rPr>
              <a:t> </a:t>
            </a:r>
            <a:r>
              <a:rPr lang="en-US" altLang="zh-CN" sz="2400" b="1" dirty="0">
                <a:solidFill>
                  <a:srgbClr val="FF9933"/>
                </a:solidFill>
                <a:latin typeface="Arial" charset="0"/>
              </a:rPr>
              <a:t>Direct development:</a:t>
            </a:r>
            <a:r>
              <a:rPr lang="en-US" altLang="zh-CN" sz="2400" b="1" dirty="0">
                <a:solidFill>
                  <a:schemeClr val="bg1"/>
                </a:solidFill>
                <a:latin typeface="Arial" charset="0"/>
              </a:rPr>
              <a:t> most </a:t>
            </a:r>
            <a:r>
              <a:rPr lang="en-US" altLang="zh-CN" sz="2400" b="1" dirty="0" err="1">
                <a:solidFill>
                  <a:schemeClr val="bg1"/>
                </a:solidFill>
                <a:latin typeface="Arial" charset="0"/>
              </a:rPr>
              <a:t>turbellarians</a:t>
            </a:r>
            <a:endParaRPr lang="en-US" altLang="zh-CN" sz="2400" b="1" dirty="0">
              <a:solidFill>
                <a:schemeClr val="bg1"/>
              </a:solidFill>
              <a:latin typeface="Arial" charset="0"/>
            </a:endParaRPr>
          </a:p>
          <a:p>
            <a:pPr>
              <a:lnSpc>
                <a:spcPct val="100000"/>
              </a:lnSpc>
            </a:pPr>
            <a:r>
              <a:rPr lang="en-US" altLang="zh-CN" sz="2400" b="1" dirty="0">
                <a:solidFill>
                  <a:srgbClr val="FFFF00"/>
                </a:solidFill>
                <a:sym typeface="Symbol" pitchFamily="18" charset="2"/>
              </a:rPr>
              <a:t></a:t>
            </a:r>
            <a:r>
              <a:rPr lang="en-US" altLang="zh-CN" sz="2400" b="1" dirty="0">
                <a:solidFill>
                  <a:srgbClr val="FF9933"/>
                </a:solidFill>
                <a:latin typeface="Arial" charset="0"/>
              </a:rPr>
              <a:t> Indirect development</a:t>
            </a:r>
          </a:p>
          <a:p>
            <a:pPr>
              <a:lnSpc>
                <a:spcPct val="100000"/>
              </a:lnSpc>
            </a:pPr>
            <a:r>
              <a:rPr lang="en-US" altLang="zh-CN" sz="2400" b="1" dirty="0">
                <a:solidFill>
                  <a:srgbClr val="00FFFF"/>
                </a:solidFill>
                <a:latin typeface="Arial" charset="0"/>
                <a:sym typeface="Symbol" pitchFamily="18" charset="2"/>
              </a:rPr>
              <a:t></a:t>
            </a:r>
            <a:r>
              <a:rPr lang="en-US" altLang="zh-CN" sz="2400" b="1" dirty="0">
                <a:latin typeface="Arial" charset="0"/>
              </a:rPr>
              <a:t> </a:t>
            </a:r>
            <a:r>
              <a:rPr lang="en-US" altLang="zh-CN" sz="2400" b="1" dirty="0">
                <a:solidFill>
                  <a:schemeClr val="bg1"/>
                </a:solidFill>
                <a:latin typeface="Arial" charset="0"/>
              </a:rPr>
              <a:t>Müller’s larva </a:t>
            </a:r>
            <a:r>
              <a:rPr lang="zh-CN" altLang="en-US" sz="2400" b="1" dirty="0">
                <a:solidFill>
                  <a:schemeClr val="bg1"/>
                </a:solidFill>
                <a:latin typeface="Arial" charset="0"/>
              </a:rPr>
              <a:t>牟勒氏幼虫</a:t>
            </a:r>
            <a:r>
              <a:rPr lang="en-US" altLang="zh-CN" sz="2400" b="1" dirty="0">
                <a:solidFill>
                  <a:schemeClr val="bg1"/>
                </a:solidFill>
                <a:latin typeface="Arial" charset="0"/>
              </a:rPr>
              <a:t>, a free-swimming larva, a few </a:t>
            </a:r>
            <a:r>
              <a:rPr lang="en-US" altLang="zh-CN" sz="2400" b="1" dirty="0" err="1">
                <a:solidFill>
                  <a:schemeClr val="bg1"/>
                </a:solidFill>
                <a:latin typeface="Arial" charset="0"/>
              </a:rPr>
              <a:t>turbellarians</a:t>
            </a:r>
            <a:endParaRPr lang="en-US" altLang="zh-CN" sz="2400" b="1" dirty="0">
              <a:solidFill>
                <a:schemeClr val="bg1"/>
              </a:solidFill>
              <a:latin typeface="Arial" charset="0"/>
            </a:endParaRPr>
          </a:p>
          <a:p>
            <a:pPr>
              <a:lnSpc>
                <a:spcPct val="100000"/>
              </a:lnSpc>
            </a:pPr>
            <a:endParaRPr lang="en-US" altLang="zh-CN" sz="2400" b="1" dirty="0">
              <a:solidFill>
                <a:schemeClr val="bg1"/>
              </a:solidFill>
              <a:latin typeface="Arial" charset="0"/>
            </a:endParaRPr>
          </a:p>
          <a:p>
            <a:pPr>
              <a:lnSpc>
                <a:spcPct val="100000"/>
              </a:lnSpc>
            </a:pPr>
            <a:r>
              <a:rPr lang="en-US" altLang="zh-CN" sz="2400" b="1" dirty="0">
                <a:solidFill>
                  <a:schemeClr val="bg1"/>
                </a:solidFill>
                <a:latin typeface="Arial" charset="0"/>
              </a:rPr>
              <a:t>One or more larval stages, at least two different hosts, flukes</a:t>
            </a:r>
            <a:endParaRPr lang="en-US" altLang="zh-CN" sz="2400" b="1" dirty="0">
              <a:solidFill>
                <a:srgbClr val="FF9933"/>
              </a:solidFill>
              <a:latin typeface="Arial" charset="0"/>
            </a:endParaRPr>
          </a:p>
          <a:p>
            <a:pPr>
              <a:lnSpc>
                <a:spcPct val="100000"/>
              </a:lnSpc>
            </a:pPr>
            <a:endParaRPr lang="en-US" altLang="zh-CN" sz="2400" b="1" dirty="0">
              <a:solidFill>
                <a:schemeClr val="bg1"/>
              </a:solidFill>
              <a:latin typeface="Arial" charset="0"/>
              <a:ea typeface="宋体" charset="-122"/>
              <a:sym typeface="Symbol" pitchFamily="18" charset="2"/>
            </a:endParaRPr>
          </a:p>
        </p:txBody>
      </p:sp>
    </p:spTree>
    <p:extLst>
      <p:ext uri="{BB962C8B-B14F-4D97-AF65-F5344CB8AC3E}">
        <p14:creationId xmlns:p14="http://schemas.microsoft.com/office/powerpoint/2010/main" xmlns="" val="2029233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DSC07298"/>
          <p:cNvPicPr>
            <a:picLocks noGrp="1" noChangeAspect="1" noChangeArrowheads="1"/>
          </p:cNvPicPr>
          <p:nvPr>
            <p:ph/>
          </p:nvPr>
        </p:nvPicPr>
        <p:blipFill>
          <a:blip r:embed="rId2" cstate="print">
            <a:extLst>
              <a:ext uri="{28A0092B-C50C-407E-A947-70E740481C1C}">
                <a14:useLocalDpi xmlns:a14="http://schemas.microsoft.com/office/drawing/2010/main" xmlns="" val="0"/>
              </a:ext>
            </a:extLst>
          </a:blip>
          <a:srcRect l="19530" t="9750" r="15370" b="10056"/>
          <a:stretch>
            <a:fillRect/>
          </a:stretch>
        </p:blipFill>
        <p:spPr bwMode="auto">
          <a:xfrm>
            <a:off x="220662" y="966788"/>
            <a:ext cx="3817938" cy="4075112"/>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6083" name="Rectangle 3"/>
          <p:cNvSpPr>
            <a:spLocks noChangeArrowheads="1"/>
          </p:cNvSpPr>
          <p:nvPr/>
        </p:nvSpPr>
        <p:spPr bwMode="auto">
          <a:xfrm>
            <a:off x="328613" y="5041900"/>
            <a:ext cx="8686800" cy="1266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100000"/>
              </a:lnSpc>
            </a:pPr>
            <a:r>
              <a:rPr lang="en-US" altLang="zh-CN" sz="2400" b="1" dirty="0">
                <a:solidFill>
                  <a:schemeClr val="bg1"/>
                </a:solidFill>
                <a:latin typeface="Arial" charset="0"/>
                <a:ea typeface="宋体" charset="-122"/>
              </a:rPr>
              <a:t>Pudendum </a:t>
            </a:r>
            <a:r>
              <a:rPr lang="zh-CN" altLang="en-US" sz="2400" b="1" dirty="0">
                <a:solidFill>
                  <a:schemeClr val="bg1"/>
                </a:solidFill>
                <a:latin typeface="Arial" charset="0"/>
                <a:ea typeface="宋体" charset="-122"/>
              </a:rPr>
              <a:t>外生殖器</a:t>
            </a:r>
          </a:p>
          <a:p>
            <a:pPr>
              <a:lnSpc>
                <a:spcPct val="100000"/>
              </a:lnSpc>
            </a:pPr>
            <a:r>
              <a:rPr lang="zh-CN" altLang="en-US" sz="2400" b="1" dirty="0">
                <a:solidFill>
                  <a:schemeClr val="bg1"/>
                </a:solidFill>
                <a:latin typeface="Arial" charset="0"/>
                <a:ea typeface="宋体" charset="-122"/>
                <a:sym typeface="Symbol" pitchFamily="18" charset="2"/>
              </a:rPr>
              <a:t></a:t>
            </a:r>
            <a:r>
              <a:rPr lang="zh-CN" altLang="en-US" sz="2400" b="1" dirty="0">
                <a:solidFill>
                  <a:schemeClr val="bg1"/>
                </a:solidFill>
                <a:latin typeface="Arial" charset="0"/>
                <a:ea typeface="宋体" charset="-122"/>
              </a:rPr>
              <a:t> </a:t>
            </a:r>
            <a:r>
              <a:rPr lang="en-US" altLang="zh-CN" sz="2400" b="1" dirty="0">
                <a:solidFill>
                  <a:schemeClr val="bg1"/>
                </a:solidFill>
                <a:latin typeface="Arial" charset="0"/>
                <a:ea typeface="宋体" charset="-122"/>
              </a:rPr>
              <a:t>make copulation and internal fertilization possible, providing a basis of animals shift from water to land</a:t>
            </a:r>
          </a:p>
        </p:txBody>
      </p:sp>
      <p:pic>
        <p:nvPicPr>
          <p:cNvPr id="46084" name="Picture 4" descr="M420009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67200" y="990600"/>
            <a:ext cx="4724400" cy="405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59556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0" y="57150"/>
            <a:ext cx="9144000" cy="6800850"/>
          </a:xfrm>
          <a:prstGeom prst="rect">
            <a:avLst/>
          </a:prstGeom>
          <a:solidFill>
            <a:srgbClr val="0000FF"/>
          </a:solidFill>
          <a:ln w="9525">
            <a:solidFill>
              <a:srgbClr val="0000FF"/>
            </a:solidFill>
            <a:miter lim="800000"/>
            <a:headEnd/>
            <a:tailEnd/>
          </a:ln>
        </p:spPr>
        <p:txBody>
          <a:bodyPr/>
          <a:lstStyle/>
          <a:p>
            <a:pPr>
              <a:lnSpc>
                <a:spcPct val="100000"/>
              </a:lnSpc>
            </a:pPr>
            <a:r>
              <a:rPr lang="en-US" altLang="zh-CN" sz="3200" b="1" dirty="0">
                <a:solidFill>
                  <a:schemeClr val="bg1"/>
                </a:solidFill>
                <a:latin typeface="+mn-lt"/>
              </a:rPr>
              <a:t>Reproductive systems arise from the mesodermal tissues and are complex in </a:t>
            </a:r>
            <a:r>
              <a:rPr lang="en-US" altLang="zh-CN" sz="3200" b="1" dirty="0" smtClean="0">
                <a:solidFill>
                  <a:schemeClr val="bg1"/>
                </a:solidFill>
                <a:latin typeface="+mn-lt"/>
              </a:rPr>
              <a:t>structure</a:t>
            </a:r>
          </a:p>
          <a:p>
            <a:pPr>
              <a:lnSpc>
                <a:spcPct val="100000"/>
              </a:lnSpc>
            </a:pPr>
            <a:endParaRPr lang="en-US" altLang="zh-CN" sz="3200" b="1" dirty="0">
              <a:solidFill>
                <a:srgbClr val="FFFF00"/>
              </a:solidFill>
              <a:latin typeface="+mn-lt"/>
            </a:endParaRPr>
          </a:p>
          <a:p>
            <a:pPr>
              <a:lnSpc>
                <a:spcPct val="100000"/>
              </a:lnSpc>
            </a:pPr>
            <a:r>
              <a:rPr lang="en-US" altLang="zh-CN" sz="2400" b="1" dirty="0">
                <a:solidFill>
                  <a:srgbClr val="00FFFF"/>
                </a:solidFill>
                <a:latin typeface="+mn-lt"/>
                <a:ea typeface="宋体" charset="-122"/>
                <a:sym typeface="Symbol" pitchFamily="18" charset="2"/>
              </a:rPr>
              <a:t> </a:t>
            </a:r>
            <a:r>
              <a:rPr lang="en-US" altLang="zh-CN" sz="2400" b="1" dirty="0">
                <a:solidFill>
                  <a:srgbClr val="FFFF00"/>
                </a:solidFill>
                <a:latin typeface="+mn-lt"/>
              </a:rPr>
              <a:t>The first fixed reproductive glands and ducts among animal </a:t>
            </a:r>
            <a:r>
              <a:rPr lang="en-US" altLang="zh-CN" sz="2400" b="1" dirty="0" smtClean="0">
                <a:solidFill>
                  <a:srgbClr val="FFFF00"/>
                </a:solidFill>
                <a:latin typeface="+mn-lt"/>
              </a:rPr>
              <a:t>kingdom</a:t>
            </a:r>
            <a:endParaRPr lang="en-US" altLang="zh-CN" sz="2400" b="1" dirty="0">
              <a:solidFill>
                <a:srgbClr val="FFFF00"/>
              </a:solidFill>
              <a:latin typeface="+mn-lt"/>
              <a:ea typeface="宋体" charset="-122"/>
              <a:sym typeface="Symbol" pitchFamily="18" charset="2"/>
            </a:endParaRPr>
          </a:p>
          <a:p>
            <a:pPr>
              <a:lnSpc>
                <a:spcPct val="100000"/>
              </a:lnSpc>
            </a:pPr>
            <a:r>
              <a:rPr lang="en-US" altLang="zh-CN" sz="2400" b="1" dirty="0">
                <a:solidFill>
                  <a:srgbClr val="FFFF00"/>
                </a:solidFill>
                <a:latin typeface="+mn-lt"/>
                <a:ea typeface="宋体" charset="-122"/>
                <a:sym typeface="Symbol" pitchFamily="18" charset="2"/>
              </a:rPr>
              <a:t></a:t>
            </a:r>
            <a:r>
              <a:rPr lang="en-US" altLang="zh-CN" sz="2400" b="1" dirty="0">
                <a:solidFill>
                  <a:schemeClr val="bg1"/>
                </a:solidFill>
                <a:latin typeface="+mn-lt"/>
                <a:ea typeface="宋体" charset="-122"/>
              </a:rPr>
              <a:t> </a:t>
            </a:r>
            <a:r>
              <a:rPr lang="en-US" altLang="zh-CN" sz="2400" b="1" dirty="0">
                <a:solidFill>
                  <a:srgbClr val="FF9933"/>
                </a:solidFill>
                <a:latin typeface="+mn-lt"/>
              </a:rPr>
              <a:t>Male reproductive organ</a:t>
            </a:r>
          </a:p>
          <a:p>
            <a:pPr>
              <a:lnSpc>
                <a:spcPct val="100000"/>
              </a:lnSpc>
            </a:pPr>
            <a:r>
              <a:rPr lang="en-US" altLang="zh-CN" sz="2400" b="1" dirty="0">
                <a:solidFill>
                  <a:schemeClr val="bg1"/>
                </a:solidFill>
                <a:latin typeface="+mn-lt"/>
              </a:rPr>
              <a:t>testis (1-2 or more) + sperm duct + adjunctive structures (seminal vesicle etc</a:t>
            </a:r>
            <a:r>
              <a:rPr lang="en-US" altLang="zh-CN" sz="2400" b="1" dirty="0" smtClean="0">
                <a:solidFill>
                  <a:schemeClr val="bg1"/>
                </a:solidFill>
                <a:latin typeface="+mn-lt"/>
              </a:rPr>
              <a:t>.)</a:t>
            </a:r>
            <a:endParaRPr lang="en-US" altLang="zh-CN" sz="2400" b="1" dirty="0">
              <a:solidFill>
                <a:srgbClr val="FF9933"/>
              </a:solidFill>
              <a:latin typeface="+mn-lt"/>
            </a:endParaRPr>
          </a:p>
          <a:p>
            <a:r>
              <a:rPr lang="en-US" altLang="zh-CN" sz="2400" b="1" dirty="0">
                <a:solidFill>
                  <a:srgbClr val="FFFF00"/>
                </a:solidFill>
                <a:latin typeface="+mn-lt"/>
                <a:sym typeface="Symbol" pitchFamily="18" charset="2"/>
              </a:rPr>
              <a:t></a:t>
            </a:r>
            <a:r>
              <a:rPr lang="en-US" altLang="zh-CN" sz="2400" dirty="0">
                <a:latin typeface="+mn-lt"/>
              </a:rPr>
              <a:t> </a:t>
            </a:r>
            <a:r>
              <a:rPr lang="en-US" altLang="zh-CN" sz="2400" b="1" dirty="0">
                <a:solidFill>
                  <a:srgbClr val="FF9933"/>
                </a:solidFill>
                <a:latin typeface="+mn-lt"/>
              </a:rPr>
              <a:t>Female reproductive organ</a:t>
            </a:r>
          </a:p>
          <a:p>
            <a:r>
              <a:rPr lang="en-US" altLang="zh-CN" sz="2400" b="1" dirty="0">
                <a:solidFill>
                  <a:schemeClr val="bg1"/>
                </a:solidFill>
                <a:latin typeface="+mn-lt"/>
              </a:rPr>
              <a:t>ovary (1-2 or more) + oviduct + adjunctive structures (yolk glands etc.)</a:t>
            </a:r>
            <a:endParaRPr lang="en-US" altLang="zh-CN" sz="2400" b="1" dirty="0">
              <a:solidFill>
                <a:schemeClr val="bg1"/>
              </a:solidFill>
              <a:latin typeface="+mn-lt"/>
              <a:ea typeface="宋体" charset="-122"/>
            </a:endParaRPr>
          </a:p>
          <a:p>
            <a:pPr>
              <a:lnSpc>
                <a:spcPct val="100000"/>
              </a:lnSpc>
            </a:pPr>
            <a:endParaRPr lang="en-US" altLang="zh-CN" sz="2400" b="1" dirty="0">
              <a:solidFill>
                <a:schemeClr val="bg1"/>
              </a:solidFill>
              <a:latin typeface="+mn-lt"/>
              <a:ea typeface="宋体" charset="-122"/>
              <a:sym typeface="Symbol" pitchFamily="18" charset="2"/>
            </a:endParaRPr>
          </a:p>
        </p:txBody>
      </p:sp>
      <p:graphicFrame>
        <p:nvGraphicFramePr>
          <p:cNvPr id="47107" name="Object 3"/>
          <p:cNvGraphicFramePr>
            <a:graphicFrameLocks noGrp="1" noChangeAspect="1"/>
          </p:cNvGraphicFramePr>
          <p:nvPr>
            <p:ph/>
            <p:extLst>
              <p:ext uri="{D42A27DB-BD31-4B8C-83A1-F6EECF244321}">
                <p14:modId xmlns:p14="http://schemas.microsoft.com/office/powerpoint/2010/main" xmlns="" val="4218136710"/>
              </p:ext>
            </p:extLst>
          </p:nvPr>
        </p:nvGraphicFramePr>
        <p:xfrm>
          <a:off x="2019300" y="4745038"/>
          <a:ext cx="5832475" cy="2112962"/>
        </p:xfrm>
        <a:graphic>
          <a:graphicData uri="http://schemas.openxmlformats.org/presentationml/2006/ole">
            <p:oleObj spid="_x0000_s2063" r:id="rId3" imgW="3772427" imgH="5191850" progId="PBrush">
              <p:embed/>
            </p:oleObj>
          </a:graphicData>
        </a:graphic>
      </p:graphicFrame>
    </p:spTree>
    <p:extLst>
      <p:ext uri="{BB962C8B-B14F-4D97-AF65-F5344CB8AC3E}">
        <p14:creationId xmlns:p14="http://schemas.microsoft.com/office/powerpoint/2010/main" xmlns="" val="866202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876800" y="526040"/>
            <a:ext cx="4114800" cy="4895828"/>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square" lIns="90000" tIns="46800" rIns="90000" bIns="46800">
            <a:spAutoFit/>
          </a:bodyPr>
          <a:lstStyle/>
          <a:p>
            <a:r>
              <a:rPr lang="en-US" altLang="zh-CN" sz="2400" b="1" dirty="0">
                <a:solidFill>
                  <a:srgbClr val="FF9933"/>
                </a:solidFill>
                <a:latin typeface="+mn-lt"/>
              </a:rPr>
              <a:t>Reproductive systems of parasitic species are highly developed</a:t>
            </a:r>
          </a:p>
          <a:p>
            <a:endParaRPr lang="en-US" altLang="zh-CN" sz="2400" b="1" dirty="0">
              <a:solidFill>
                <a:schemeClr val="bg1"/>
              </a:solidFill>
              <a:latin typeface="+mn-lt"/>
            </a:endParaRPr>
          </a:p>
          <a:p>
            <a:r>
              <a:rPr lang="en-US" altLang="zh-CN" sz="2400" b="1" dirty="0">
                <a:solidFill>
                  <a:schemeClr val="bg1"/>
                </a:solidFill>
                <a:latin typeface="+mn-lt"/>
              </a:rPr>
              <a:t>In tapeworms</a:t>
            </a:r>
            <a:r>
              <a:rPr lang="zh-CN" altLang="en-US" sz="2400" b="1" dirty="0">
                <a:solidFill>
                  <a:schemeClr val="bg1"/>
                </a:solidFill>
                <a:latin typeface="+mn-lt"/>
              </a:rPr>
              <a:t>绦虫</a:t>
            </a:r>
            <a:endParaRPr lang="en-US" altLang="zh-CN" sz="2400" b="1" dirty="0">
              <a:solidFill>
                <a:schemeClr val="bg1"/>
              </a:solidFill>
              <a:latin typeface="+mn-lt"/>
            </a:endParaRPr>
          </a:p>
          <a:p>
            <a:endParaRPr lang="en-US" altLang="zh-CN" sz="2400" b="1" dirty="0">
              <a:solidFill>
                <a:schemeClr val="bg1"/>
              </a:solidFill>
              <a:latin typeface="+mn-lt"/>
            </a:endParaRPr>
          </a:p>
          <a:p>
            <a:r>
              <a:rPr lang="en-US" altLang="zh-CN" sz="2400" b="1" dirty="0">
                <a:solidFill>
                  <a:schemeClr val="bg1"/>
                </a:solidFill>
                <a:latin typeface="+mn-lt"/>
              </a:rPr>
              <a:t>Adults consist of a long series of repeating units called </a:t>
            </a:r>
            <a:r>
              <a:rPr lang="en-US" altLang="zh-CN" sz="2400" b="1" dirty="0" err="1">
                <a:solidFill>
                  <a:schemeClr val="bg1"/>
                </a:solidFill>
                <a:latin typeface="+mn-lt"/>
              </a:rPr>
              <a:t>proglottids</a:t>
            </a:r>
            <a:r>
              <a:rPr lang="en-US" altLang="zh-CN" sz="2400" b="1" dirty="0">
                <a:solidFill>
                  <a:schemeClr val="bg1"/>
                </a:solidFill>
                <a:latin typeface="+mn-lt"/>
              </a:rPr>
              <a:t> </a:t>
            </a:r>
            <a:r>
              <a:rPr lang="zh-CN" altLang="en-US" sz="2400" b="1" dirty="0">
                <a:solidFill>
                  <a:schemeClr val="bg1"/>
                </a:solidFill>
                <a:latin typeface="+mn-lt"/>
              </a:rPr>
              <a:t>节片</a:t>
            </a:r>
          </a:p>
          <a:p>
            <a:endParaRPr lang="zh-CN" altLang="en-US" sz="2400" b="1" dirty="0">
              <a:solidFill>
                <a:schemeClr val="bg1"/>
              </a:solidFill>
              <a:latin typeface="+mn-lt"/>
            </a:endParaRPr>
          </a:p>
          <a:p>
            <a:r>
              <a:rPr lang="zh-CN" altLang="en-US" sz="2400" b="1" dirty="0">
                <a:solidFill>
                  <a:srgbClr val="00FFFF"/>
                </a:solidFill>
                <a:latin typeface="+mn-lt"/>
                <a:sym typeface="Symbol" pitchFamily="18" charset="2"/>
              </a:rPr>
              <a:t> </a:t>
            </a:r>
            <a:r>
              <a:rPr lang="en-US" altLang="zh-CN" sz="2400" b="1" dirty="0">
                <a:solidFill>
                  <a:schemeClr val="bg1"/>
                </a:solidFill>
                <a:latin typeface="+mn-lt"/>
              </a:rPr>
              <a:t>Each </a:t>
            </a:r>
            <a:r>
              <a:rPr lang="en-US" altLang="zh-CN" sz="2400" b="1" dirty="0" err="1">
                <a:solidFill>
                  <a:schemeClr val="bg1"/>
                </a:solidFill>
                <a:latin typeface="+mn-lt"/>
              </a:rPr>
              <a:t>proglottid</a:t>
            </a:r>
            <a:r>
              <a:rPr lang="en-US" altLang="zh-CN" sz="2400" b="1" dirty="0">
                <a:solidFill>
                  <a:schemeClr val="bg1"/>
                </a:solidFill>
                <a:latin typeface="+mn-lt"/>
              </a:rPr>
              <a:t> contains one or two complete sets of reproductive structures</a:t>
            </a:r>
          </a:p>
        </p:txBody>
      </p:sp>
      <p:pic>
        <p:nvPicPr>
          <p:cNvPr id="3" name="Picture 6" descr="mil28207_10_18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450" y="311150"/>
            <a:ext cx="4756150" cy="631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934937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8660" name="Rectangle 4"/>
          <p:cNvSpPr>
            <a:spLocks noChangeArrowheads="1"/>
          </p:cNvSpPr>
          <p:nvPr/>
        </p:nvSpPr>
        <p:spPr bwMode="auto">
          <a:xfrm>
            <a:off x="0" y="58738"/>
            <a:ext cx="9144000" cy="6108661"/>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6800" rIns="90000" bIns="46800">
            <a:spAutoFit/>
          </a:bodyPr>
          <a:lstStyle/>
          <a:p>
            <a:pPr>
              <a:lnSpc>
                <a:spcPct val="80000"/>
              </a:lnSpc>
              <a:spcBef>
                <a:spcPct val="50000"/>
              </a:spcBef>
            </a:pPr>
            <a:r>
              <a:rPr lang="en-US" altLang="zh-CN" b="1" dirty="0">
                <a:solidFill>
                  <a:srgbClr val="FFFF00"/>
                </a:solidFill>
                <a:latin typeface="+mn-lt"/>
                <a:sym typeface="Symbol" pitchFamily="18" charset="2"/>
              </a:rPr>
              <a:t></a:t>
            </a:r>
            <a:r>
              <a:rPr lang="en-US" altLang="zh-CN" dirty="0">
                <a:latin typeface="+mn-lt"/>
              </a:rPr>
              <a:t> </a:t>
            </a:r>
            <a:r>
              <a:rPr lang="en-US" altLang="zh-CN" sz="2800" b="1" dirty="0">
                <a:solidFill>
                  <a:srgbClr val="FF9933"/>
                </a:solidFill>
                <a:latin typeface="+mn-lt"/>
                <a:ea typeface="宋体" charset="-122"/>
              </a:rPr>
              <a:t>Direct development:</a:t>
            </a:r>
            <a:r>
              <a:rPr lang="en-US" altLang="zh-CN" sz="2800" b="1" dirty="0">
                <a:solidFill>
                  <a:schemeClr val="bg1"/>
                </a:solidFill>
                <a:latin typeface="+mn-lt"/>
                <a:ea typeface="宋体" charset="-122"/>
              </a:rPr>
              <a:t> most </a:t>
            </a:r>
            <a:r>
              <a:rPr lang="en-US" altLang="zh-CN" sz="2800" b="1" dirty="0" err="1">
                <a:solidFill>
                  <a:schemeClr val="bg1"/>
                </a:solidFill>
                <a:latin typeface="+mn-lt"/>
                <a:ea typeface="宋体" charset="-122"/>
              </a:rPr>
              <a:t>turbellarians</a:t>
            </a:r>
            <a:endParaRPr lang="en-US" altLang="zh-CN" sz="2800" b="1" dirty="0">
              <a:solidFill>
                <a:schemeClr val="bg1"/>
              </a:solidFill>
              <a:latin typeface="+mn-lt"/>
              <a:ea typeface="宋体" charset="-122"/>
            </a:endParaRPr>
          </a:p>
          <a:p>
            <a:pPr>
              <a:lnSpc>
                <a:spcPct val="80000"/>
              </a:lnSpc>
              <a:spcBef>
                <a:spcPct val="50000"/>
              </a:spcBef>
            </a:pPr>
            <a:r>
              <a:rPr lang="en-US" altLang="zh-CN" b="1" dirty="0">
                <a:solidFill>
                  <a:srgbClr val="FFFF00"/>
                </a:solidFill>
                <a:latin typeface="+mn-lt"/>
                <a:sym typeface="Symbol" pitchFamily="18" charset="2"/>
              </a:rPr>
              <a:t></a:t>
            </a:r>
            <a:r>
              <a:rPr lang="en-US" altLang="zh-CN" dirty="0">
                <a:latin typeface="+mn-lt"/>
              </a:rPr>
              <a:t> </a:t>
            </a:r>
            <a:r>
              <a:rPr lang="en-US" altLang="zh-CN" sz="2800" b="1" dirty="0">
                <a:solidFill>
                  <a:srgbClr val="FF9933"/>
                </a:solidFill>
                <a:latin typeface="+mn-lt"/>
                <a:ea typeface="宋体" charset="-122"/>
              </a:rPr>
              <a:t>Indirect development:</a:t>
            </a:r>
            <a:r>
              <a:rPr lang="en-US" altLang="zh-CN" sz="2800" b="1" dirty="0">
                <a:solidFill>
                  <a:schemeClr val="bg1"/>
                </a:solidFill>
                <a:latin typeface="+mn-lt"/>
                <a:ea typeface="宋体" charset="-122"/>
              </a:rPr>
              <a:t> </a:t>
            </a:r>
          </a:p>
          <a:p>
            <a:pPr>
              <a:lnSpc>
                <a:spcPct val="80000"/>
              </a:lnSpc>
              <a:spcBef>
                <a:spcPct val="50000"/>
              </a:spcBef>
            </a:pPr>
            <a:r>
              <a:rPr lang="en-US" altLang="zh-CN" b="1" dirty="0">
                <a:solidFill>
                  <a:schemeClr val="bg1"/>
                </a:solidFill>
                <a:latin typeface="+mn-lt"/>
                <a:ea typeface="宋体" charset="-122"/>
                <a:sym typeface="Symbol" pitchFamily="18" charset="2"/>
              </a:rPr>
              <a:t></a:t>
            </a:r>
            <a:r>
              <a:rPr lang="en-US" altLang="zh-CN" sz="2400" b="1" dirty="0">
                <a:solidFill>
                  <a:schemeClr val="bg1"/>
                </a:solidFill>
                <a:latin typeface="+mn-lt"/>
                <a:ea typeface="宋体" charset="-122"/>
                <a:sym typeface="Symbol" pitchFamily="18" charset="2"/>
              </a:rPr>
              <a:t> </a:t>
            </a:r>
            <a:r>
              <a:rPr lang="en-US" altLang="zh-CN" sz="2400" b="1" dirty="0">
                <a:solidFill>
                  <a:schemeClr val="bg1"/>
                </a:solidFill>
                <a:latin typeface="+mn-lt"/>
                <a:ea typeface="宋体" charset="-122"/>
              </a:rPr>
              <a:t>Müller’s larva </a:t>
            </a:r>
            <a:r>
              <a:rPr lang="zh-CN" altLang="en-US" sz="2400" b="1" dirty="0">
                <a:solidFill>
                  <a:schemeClr val="bg1"/>
                </a:solidFill>
                <a:latin typeface="+mn-lt"/>
                <a:ea typeface="宋体" charset="-122"/>
              </a:rPr>
              <a:t>牟勒氏幼虫</a:t>
            </a:r>
          </a:p>
          <a:p>
            <a:pPr>
              <a:lnSpc>
                <a:spcPct val="80000"/>
              </a:lnSpc>
              <a:spcBef>
                <a:spcPct val="50000"/>
              </a:spcBef>
            </a:pPr>
            <a:r>
              <a:rPr lang="zh-CN" altLang="en-US" sz="2400" b="1" dirty="0">
                <a:solidFill>
                  <a:srgbClr val="00FFFF"/>
                </a:solidFill>
                <a:latin typeface="+mn-lt"/>
                <a:sym typeface="Symbol" pitchFamily="18" charset="2"/>
              </a:rPr>
              <a:t> </a:t>
            </a:r>
            <a:r>
              <a:rPr lang="en-US" altLang="zh-CN" sz="2400" b="1" dirty="0">
                <a:solidFill>
                  <a:schemeClr val="bg1"/>
                </a:solidFill>
                <a:latin typeface="+mn-lt"/>
                <a:ea typeface="宋体" charset="-122"/>
              </a:rPr>
              <a:t>a free-swimming larva, a few </a:t>
            </a:r>
            <a:r>
              <a:rPr lang="en-US" altLang="zh-CN" sz="2400" b="1" dirty="0" err="1">
                <a:solidFill>
                  <a:schemeClr val="bg1"/>
                </a:solidFill>
                <a:latin typeface="+mn-lt"/>
                <a:ea typeface="宋体" charset="-122"/>
              </a:rPr>
              <a:t>turbellarians</a:t>
            </a:r>
            <a:endParaRPr lang="en-US" altLang="zh-CN" sz="2400" b="1" dirty="0">
              <a:solidFill>
                <a:schemeClr val="bg1"/>
              </a:solidFill>
              <a:latin typeface="+mn-lt"/>
              <a:ea typeface="宋体" charset="-122"/>
            </a:endParaRPr>
          </a:p>
          <a:p>
            <a:pPr>
              <a:lnSpc>
                <a:spcPct val="80000"/>
              </a:lnSpc>
              <a:spcBef>
                <a:spcPct val="50000"/>
              </a:spcBef>
            </a:pPr>
            <a:r>
              <a:rPr lang="en-US" altLang="zh-CN" b="1" dirty="0">
                <a:solidFill>
                  <a:schemeClr val="bg1"/>
                </a:solidFill>
                <a:latin typeface="+mn-lt"/>
                <a:sym typeface="Symbol" pitchFamily="18" charset="2"/>
              </a:rPr>
              <a:t></a:t>
            </a:r>
            <a:r>
              <a:rPr lang="en-US" altLang="zh-CN" dirty="0">
                <a:latin typeface="+mn-lt"/>
              </a:rPr>
              <a:t> </a:t>
            </a:r>
            <a:r>
              <a:rPr lang="en-US" altLang="zh-CN" sz="2400" b="1" dirty="0">
                <a:solidFill>
                  <a:schemeClr val="bg1"/>
                </a:solidFill>
                <a:latin typeface="+mn-lt"/>
                <a:ea typeface="宋体" charset="-122"/>
              </a:rPr>
              <a:t>One or more larval stages, in at least two different hosts, flukes, tapeworms</a:t>
            </a:r>
          </a:p>
          <a:p>
            <a:pPr>
              <a:lnSpc>
                <a:spcPct val="80000"/>
              </a:lnSpc>
              <a:spcBef>
                <a:spcPct val="50000"/>
              </a:spcBef>
            </a:pPr>
            <a:endParaRPr lang="en-US" altLang="zh-CN" sz="2400" b="1" dirty="0">
              <a:solidFill>
                <a:schemeClr val="bg1"/>
              </a:solidFill>
              <a:latin typeface="+mn-lt"/>
              <a:ea typeface="宋体" charset="-122"/>
            </a:endParaRPr>
          </a:p>
          <a:p>
            <a:pPr>
              <a:lnSpc>
                <a:spcPct val="80000"/>
              </a:lnSpc>
              <a:spcBef>
                <a:spcPct val="50000"/>
              </a:spcBef>
            </a:pPr>
            <a:endParaRPr lang="en-US" altLang="zh-CN" sz="2400" b="1" dirty="0">
              <a:solidFill>
                <a:schemeClr val="bg1"/>
              </a:solidFill>
              <a:latin typeface="+mn-lt"/>
              <a:ea typeface="宋体" charset="-122"/>
            </a:endParaRPr>
          </a:p>
          <a:p>
            <a:pPr>
              <a:lnSpc>
                <a:spcPct val="80000"/>
              </a:lnSpc>
              <a:spcBef>
                <a:spcPct val="50000"/>
              </a:spcBef>
            </a:pPr>
            <a:endParaRPr lang="en-US" altLang="zh-CN" sz="2400" b="1" dirty="0">
              <a:solidFill>
                <a:schemeClr val="bg1"/>
              </a:solidFill>
              <a:latin typeface="+mn-lt"/>
              <a:ea typeface="宋体" charset="-122"/>
            </a:endParaRPr>
          </a:p>
          <a:p>
            <a:pPr>
              <a:lnSpc>
                <a:spcPct val="80000"/>
              </a:lnSpc>
              <a:spcBef>
                <a:spcPct val="50000"/>
              </a:spcBef>
            </a:pPr>
            <a:endParaRPr lang="en-US" altLang="zh-CN" sz="2400" b="1" dirty="0">
              <a:solidFill>
                <a:schemeClr val="bg1"/>
              </a:solidFill>
              <a:latin typeface="+mn-lt"/>
              <a:ea typeface="宋体" charset="-122"/>
            </a:endParaRPr>
          </a:p>
          <a:p>
            <a:pPr>
              <a:lnSpc>
                <a:spcPct val="80000"/>
              </a:lnSpc>
              <a:spcBef>
                <a:spcPct val="50000"/>
              </a:spcBef>
            </a:pPr>
            <a:endParaRPr lang="en-US" altLang="zh-CN" sz="2400" b="1" dirty="0">
              <a:solidFill>
                <a:schemeClr val="bg1"/>
              </a:solidFill>
              <a:latin typeface="+mn-lt"/>
              <a:ea typeface="宋体" charset="-122"/>
            </a:endParaRPr>
          </a:p>
          <a:p>
            <a:pPr>
              <a:lnSpc>
                <a:spcPct val="80000"/>
              </a:lnSpc>
              <a:spcBef>
                <a:spcPct val="50000"/>
              </a:spcBef>
            </a:pPr>
            <a:endParaRPr lang="en-US" altLang="zh-CN" sz="2400" b="1" dirty="0">
              <a:solidFill>
                <a:schemeClr val="bg1"/>
              </a:solidFill>
              <a:latin typeface="+mn-lt"/>
              <a:ea typeface="宋体" charset="-122"/>
            </a:endParaRPr>
          </a:p>
          <a:p>
            <a:pPr>
              <a:lnSpc>
                <a:spcPct val="80000"/>
              </a:lnSpc>
              <a:spcBef>
                <a:spcPct val="50000"/>
              </a:spcBef>
            </a:pPr>
            <a:endParaRPr lang="en-US" altLang="zh-CN" sz="2400" b="1" dirty="0">
              <a:solidFill>
                <a:schemeClr val="bg1"/>
              </a:solidFill>
              <a:latin typeface="+mn-lt"/>
              <a:ea typeface="宋体" charset="-122"/>
            </a:endParaRPr>
          </a:p>
        </p:txBody>
      </p:sp>
      <p:pic>
        <p:nvPicPr>
          <p:cNvPr id="49155" name="Picture 5" descr="牟勒氏幼虫"/>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2819400" y="2895600"/>
            <a:ext cx="4537075" cy="2992438"/>
          </a:xfrm>
          <a:prstGeom prst="rect">
            <a:avLst/>
          </a:prstGeom>
          <a:solidFill>
            <a:srgbClr val="FFFFFF"/>
          </a:solidFill>
          <a:ln w="9525">
            <a:solidFill>
              <a:srgbClr val="FFFFFF"/>
            </a:solidFill>
            <a:miter lim="800000"/>
            <a:headEnd/>
            <a:tailEnd/>
          </a:ln>
        </p:spPr>
      </p:pic>
    </p:spTree>
    <p:extLst>
      <p:ext uri="{BB962C8B-B14F-4D97-AF65-F5344CB8AC3E}">
        <p14:creationId xmlns:p14="http://schemas.microsoft.com/office/powerpoint/2010/main" xmlns="" val="123209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38660">
                                            <p:txEl>
                                              <p:charRg st="4294967295" end="4294967295"/>
                                            </p:txEl>
                                          </p:spTgt>
                                        </p:tgtEl>
                                        <p:attrNameLst>
                                          <p:attrName>style.visibility</p:attrName>
                                        </p:attrNameLst>
                                      </p:cBhvr>
                                      <p:to>
                                        <p:strVal val="visible"/>
                                      </p:to>
                                    </p:set>
                                    <p:animEffect transition="in" filter="blinds(horizontal)">
                                      <p:cBhvr>
                                        <p:cTn id="7" dur="500"/>
                                        <p:tgtEl>
                                          <p:spTgt spid="83866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866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3" descr="M420011"/>
          <p:cNvPicPr>
            <a:picLocks noChangeAspect="1" noChangeArrowheads="1"/>
          </p:cNvPicPr>
          <p:nvPr/>
        </p:nvPicPr>
        <p:blipFill>
          <a:blip r:embed="rId2" cstate="print">
            <a:extLst>
              <a:ext uri="{28A0092B-C50C-407E-A947-70E740481C1C}">
                <a14:useLocalDpi xmlns:a14="http://schemas.microsoft.com/office/drawing/2010/main" xmlns="" val="0"/>
              </a:ext>
            </a:extLst>
          </a:blip>
          <a:srcRect l="4500" t="26122" r="45900" b="12056"/>
          <a:stretch>
            <a:fillRect/>
          </a:stretch>
        </p:blipFill>
        <p:spPr bwMode="auto">
          <a:xfrm>
            <a:off x="5724525" y="1852613"/>
            <a:ext cx="3128963" cy="2674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179" name="Picture 5" descr="涡虫的再生实验"/>
          <p:cNvPicPr>
            <a:picLocks noChangeAspect="1" noChangeArrowheads="1"/>
          </p:cNvPicPr>
          <p:nvPr/>
        </p:nvPicPr>
        <p:blipFill>
          <a:blip r:embed="rId3" cstate="print">
            <a:extLst>
              <a:ext uri="{28A0092B-C50C-407E-A947-70E740481C1C}">
                <a14:useLocalDpi xmlns:a14="http://schemas.microsoft.com/office/drawing/2010/main" xmlns="" val="0"/>
              </a:ext>
            </a:extLst>
          </a:blip>
          <a:srcRect t="15749" b="11810"/>
          <a:stretch>
            <a:fillRect/>
          </a:stretch>
        </p:blipFill>
        <p:spPr bwMode="auto">
          <a:xfrm>
            <a:off x="107950" y="1603375"/>
            <a:ext cx="5400675" cy="3173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24999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body" idx="1"/>
          </p:nvPr>
        </p:nvSpPr>
        <p:spPr bwMode="auto">
          <a:xfrm>
            <a:off x="100013" y="0"/>
            <a:ext cx="9043987" cy="6858000"/>
          </a:xfrm>
          <a:solidFill>
            <a:srgbClr val="0000FF"/>
          </a:solidFill>
          <a:ln>
            <a:solidFill>
              <a:srgbClr val="0000FF"/>
            </a:solidFill>
            <a:miter lim="800000"/>
            <a:headEnd/>
            <a:tailEnd/>
          </a:ln>
        </p:spPr>
        <p:txBody>
          <a:bodyPr vert="horz" wrap="square" lIns="91440" tIns="45720" rIns="91440" bIns="45720" numCol="1" anchor="t" anchorCtr="0" compatLnSpc="1">
            <a:prstTxWarp prst="textNoShape">
              <a:avLst/>
            </a:prstTxWarp>
          </a:bodyPr>
          <a:lstStyle/>
          <a:p>
            <a:pPr marL="0" indent="0" eaLnBrk="1" hangingPunct="1">
              <a:buFontTx/>
              <a:buNone/>
            </a:pPr>
            <a:r>
              <a:rPr lang="en-US" altLang="zh-CN" sz="2800" b="1" dirty="0" smtClean="0">
                <a:solidFill>
                  <a:srgbClr val="00FFFF"/>
                </a:solidFill>
                <a:ea typeface="黑体" pitchFamily="49" charset="-122"/>
              </a:rPr>
              <a:t>Lifestyle</a:t>
            </a:r>
          </a:p>
          <a:p>
            <a:pPr marL="0" indent="0" eaLnBrk="1" hangingPunct="1">
              <a:buFontTx/>
              <a:buNone/>
            </a:pPr>
            <a:endParaRPr lang="en-US" altLang="zh-CN" sz="2000" b="1" dirty="0" smtClean="0">
              <a:solidFill>
                <a:srgbClr val="66FF33"/>
              </a:solidFill>
            </a:endParaRPr>
          </a:p>
          <a:p>
            <a:pPr marL="0" indent="0" eaLnBrk="1" hangingPunct="1">
              <a:buFontTx/>
              <a:buNone/>
            </a:pPr>
            <a:r>
              <a:rPr lang="en-US" altLang="zh-CN" b="1" dirty="0" smtClean="0">
                <a:solidFill>
                  <a:srgbClr val="FFFF00"/>
                </a:solidFill>
                <a:sym typeface="Symbol" pitchFamily="18" charset="2"/>
              </a:rPr>
              <a:t> </a:t>
            </a:r>
            <a:r>
              <a:rPr lang="en-US" altLang="zh-CN" sz="2800" b="1" dirty="0" smtClean="0">
                <a:solidFill>
                  <a:srgbClr val="FF9933"/>
                </a:solidFill>
              </a:rPr>
              <a:t>Free-living: </a:t>
            </a:r>
            <a:r>
              <a:rPr lang="en-US" altLang="zh-CN" sz="2800" b="1" dirty="0" smtClean="0">
                <a:solidFill>
                  <a:schemeClr val="bg1"/>
                </a:solidFill>
              </a:rPr>
              <a:t>class </a:t>
            </a:r>
            <a:r>
              <a:rPr lang="en-US" altLang="zh-CN" sz="2800" b="1" dirty="0" err="1" smtClean="0">
                <a:solidFill>
                  <a:schemeClr val="bg1"/>
                </a:solidFill>
              </a:rPr>
              <a:t>Turbellria</a:t>
            </a:r>
            <a:endParaRPr lang="en-US" altLang="zh-CN" sz="2800" b="1" dirty="0" smtClean="0">
              <a:solidFill>
                <a:schemeClr val="bg1"/>
              </a:solidFill>
            </a:endParaRPr>
          </a:p>
          <a:p>
            <a:pPr marL="0" indent="0" eaLnBrk="1" hangingPunct="1">
              <a:buFontTx/>
              <a:buNone/>
            </a:pPr>
            <a:r>
              <a:rPr lang="en-US" altLang="zh-CN" sz="2800" b="1" dirty="0" smtClean="0">
                <a:solidFill>
                  <a:schemeClr val="bg1"/>
                </a:solidFill>
              </a:rPr>
              <a:t>Marine: most</a:t>
            </a:r>
          </a:p>
          <a:p>
            <a:pPr marL="0" indent="0" eaLnBrk="1" hangingPunct="1">
              <a:buFontTx/>
              <a:buNone/>
            </a:pPr>
            <a:r>
              <a:rPr lang="en-US" altLang="zh-CN" sz="2800" b="1" dirty="0" smtClean="0">
                <a:solidFill>
                  <a:schemeClr val="bg1"/>
                </a:solidFill>
              </a:rPr>
              <a:t>Freshwater and moist soil: a few</a:t>
            </a:r>
          </a:p>
          <a:p>
            <a:pPr marL="0" indent="0" eaLnBrk="1" hangingPunct="1">
              <a:buFontTx/>
              <a:buNone/>
            </a:pPr>
            <a:r>
              <a:rPr lang="en-US" altLang="zh-CN" sz="2800" b="1" dirty="0" smtClean="0">
                <a:solidFill>
                  <a:srgbClr val="FFFF00"/>
                </a:solidFill>
              </a:rPr>
              <a:t>Predators, scavengers</a:t>
            </a:r>
            <a:r>
              <a:rPr lang="zh-CN" altLang="en-US" sz="2800" b="1" dirty="0" smtClean="0">
                <a:solidFill>
                  <a:srgbClr val="FFFF00"/>
                </a:solidFill>
              </a:rPr>
              <a:t>食腐</a:t>
            </a:r>
            <a:endParaRPr lang="en-US" altLang="zh-CN" sz="2800" b="1" dirty="0" smtClean="0">
              <a:solidFill>
                <a:srgbClr val="FFFF00"/>
              </a:solidFill>
            </a:endParaRPr>
          </a:p>
          <a:p>
            <a:pPr marL="0" indent="0" eaLnBrk="1" hangingPunct="1">
              <a:buFontTx/>
              <a:buNone/>
            </a:pPr>
            <a:endParaRPr lang="en-US" altLang="zh-CN" sz="2000" b="1" dirty="0" smtClean="0">
              <a:solidFill>
                <a:srgbClr val="66FFFF"/>
              </a:solidFill>
            </a:endParaRPr>
          </a:p>
          <a:p>
            <a:pPr marL="0" indent="0" eaLnBrk="1" hangingPunct="1">
              <a:buFontTx/>
              <a:buNone/>
            </a:pPr>
            <a:r>
              <a:rPr lang="en-US" altLang="zh-CN" b="1" dirty="0" smtClean="0">
                <a:solidFill>
                  <a:srgbClr val="FFFF00"/>
                </a:solidFill>
                <a:sym typeface="Symbol" pitchFamily="18" charset="2"/>
              </a:rPr>
              <a:t> </a:t>
            </a:r>
            <a:r>
              <a:rPr lang="en-US" altLang="zh-CN" sz="2800" b="1" dirty="0" smtClean="0">
                <a:solidFill>
                  <a:srgbClr val="FF9933"/>
                </a:solidFill>
              </a:rPr>
              <a:t>Parasite</a:t>
            </a:r>
          </a:p>
          <a:p>
            <a:pPr marL="0" indent="0" eaLnBrk="1" hangingPunct="1">
              <a:buFontTx/>
              <a:buNone/>
            </a:pPr>
            <a:r>
              <a:rPr lang="en-US" altLang="zh-CN" sz="2800" b="1" dirty="0" err="1" smtClean="0">
                <a:solidFill>
                  <a:schemeClr val="bg1"/>
                </a:solidFill>
              </a:rPr>
              <a:t>Ectoparasites</a:t>
            </a:r>
            <a:r>
              <a:rPr lang="en-US" altLang="zh-CN" sz="2800" b="1" dirty="0" smtClean="0">
                <a:solidFill>
                  <a:schemeClr val="bg1"/>
                </a:solidFill>
              </a:rPr>
              <a:t>: Class </a:t>
            </a:r>
            <a:r>
              <a:rPr lang="en-US" altLang="zh-CN" sz="2800" b="1" dirty="0" err="1" smtClean="0">
                <a:solidFill>
                  <a:schemeClr val="bg1"/>
                </a:solidFill>
              </a:rPr>
              <a:t>Monogenea</a:t>
            </a:r>
            <a:r>
              <a:rPr lang="en-US" altLang="zh-CN" sz="2800" b="1" dirty="0" smtClean="0">
                <a:solidFill>
                  <a:schemeClr val="bg1"/>
                </a:solidFill>
              </a:rPr>
              <a:t> </a:t>
            </a:r>
            <a:r>
              <a:rPr lang="zh-CN" altLang="en-US" sz="2800" b="1" dirty="0" smtClean="0">
                <a:solidFill>
                  <a:schemeClr val="bg1"/>
                </a:solidFill>
              </a:rPr>
              <a:t>单殖纲</a:t>
            </a:r>
            <a:endParaRPr lang="en-US" altLang="zh-CN" sz="2800" b="1" dirty="0" smtClean="0">
              <a:solidFill>
                <a:schemeClr val="bg1"/>
              </a:solidFill>
            </a:endParaRPr>
          </a:p>
          <a:p>
            <a:pPr marL="0" indent="0" eaLnBrk="1" hangingPunct="1">
              <a:buFontTx/>
              <a:buNone/>
            </a:pPr>
            <a:r>
              <a:rPr lang="en-US" altLang="zh-CN" sz="2800" b="1" dirty="0" err="1" smtClean="0">
                <a:solidFill>
                  <a:schemeClr val="bg1"/>
                </a:solidFill>
              </a:rPr>
              <a:t>Endoparasites</a:t>
            </a:r>
            <a:r>
              <a:rPr lang="en-US" altLang="zh-CN" sz="2800" b="1" dirty="0" smtClean="0">
                <a:solidFill>
                  <a:schemeClr val="bg1"/>
                </a:solidFill>
              </a:rPr>
              <a:t>: Classes </a:t>
            </a:r>
            <a:r>
              <a:rPr lang="en-US" altLang="zh-CN" sz="2800" b="1" dirty="0" err="1" smtClean="0">
                <a:solidFill>
                  <a:schemeClr val="bg1"/>
                </a:solidFill>
              </a:rPr>
              <a:t>Trematoda</a:t>
            </a:r>
            <a:r>
              <a:rPr lang="en-US" altLang="zh-CN" sz="2800" b="1" dirty="0" smtClean="0">
                <a:solidFill>
                  <a:schemeClr val="bg1"/>
                </a:solidFill>
              </a:rPr>
              <a:t> and </a:t>
            </a:r>
            <a:r>
              <a:rPr lang="en-US" altLang="zh-CN" sz="2800" b="1" dirty="0" err="1" smtClean="0">
                <a:solidFill>
                  <a:schemeClr val="bg1"/>
                </a:solidFill>
              </a:rPr>
              <a:t>Cestoidea</a:t>
            </a:r>
            <a:endParaRPr lang="en-US" altLang="zh-CN" sz="2800" b="1" dirty="0" smtClean="0">
              <a:solidFill>
                <a:schemeClr val="bg1"/>
              </a:solidFill>
            </a:endParaRPr>
          </a:p>
          <a:p>
            <a:pPr marL="0" indent="0" eaLnBrk="1" hangingPunct="1">
              <a:buFontTx/>
              <a:buNone/>
            </a:pPr>
            <a:r>
              <a:rPr lang="en-US" altLang="zh-CN" sz="2400" b="1" dirty="0" smtClean="0">
                <a:solidFill>
                  <a:srgbClr val="00FFFF"/>
                </a:solidFill>
                <a:ea typeface="黑体" pitchFamily="49" charset="-122"/>
              </a:rPr>
              <a:t>                                                </a:t>
            </a:r>
            <a:r>
              <a:rPr lang="zh-CN" altLang="en-US" sz="2400" b="1" dirty="0" smtClean="0">
                <a:solidFill>
                  <a:srgbClr val="00FFFF"/>
                </a:solidFill>
                <a:ea typeface="黑体" pitchFamily="49" charset="-122"/>
              </a:rPr>
              <a:t>吸虫纲                     绦虫纲</a:t>
            </a:r>
            <a:r>
              <a:rPr lang="en-US" altLang="zh-CN" sz="2400" b="1" dirty="0" smtClean="0">
                <a:solidFill>
                  <a:srgbClr val="00FFFF"/>
                </a:solidFill>
                <a:ea typeface="黑体" pitchFamily="49" charset="-122"/>
              </a:rPr>
              <a:t>  </a:t>
            </a:r>
          </a:p>
        </p:txBody>
      </p:sp>
    </p:spTree>
    <p:extLst>
      <p:ext uri="{BB962C8B-B14F-4D97-AF65-F5344CB8AC3E}">
        <p14:creationId xmlns:p14="http://schemas.microsoft.com/office/powerpoint/2010/main" xmlns="" val="630427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idx="1"/>
          </p:nvPr>
        </p:nvSpPr>
        <p:spPr bwMode="auto">
          <a:xfrm>
            <a:off x="100013" y="0"/>
            <a:ext cx="9043987" cy="6858000"/>
          </a:xfrm>
          <a:solidFill>
            <a:srgbClr val="0000FF"/>
          </a:solidFill>
          <a:ln>
            <a:solidFill>
              <a:srgbClr val="0000FF"/>
            </a:solidFill>
            <a:miter lim="800000"/>
            <a:headEnd/>
            <a:tailEnd/>
          </a:ln>
        </p:spPr>
        <p:txBody>
          <a:bodyPr vert="horz" wrap="square" lIns="91440" tIns="45720" rIns="91440" bIns="45720" numCol="1" anchor="t" anchorCtr="0" compatLnSpc="1">
            <a:prstTxWarp prst="textNoShape">
              <a:avLst/>
            </a:prstTxWarp>
          </a:bodyPr>
          <a:lstStyle/>
          <a:p>
            <a:pPr marL="0" indent="0" eaLnBrk="1" hangingPunct="1">
              <a:buFontTx/>
              <a:buNone/>
            </a:pPr>
            <a:r>
              <a:rPr lang="en-US" altLang="zh-CN" sz="2800" b="1" dirty="0" smtClean="0">
                <a:solidFill>
                  <a:schemeClr val="bg1"/>
                </a:solidFill>
              </a:rPr>
              <a:t> </a:t>
            </a:r>
          </a:p>
          <a:p>
            <a:pPr marL="0" indent="0" eaLnBrk="1" hangingPunct="1">
              <a:buFontTx/>
              <a:buNone/>
            </a:pPr>
            <a:r>
              <a:rPr lang="en-US" altLang="zh-CN" b="1" dirty="0" smtClean="0">
                <a:solidFill>
                  <a:srgbClr val="FFFF00"/>
                </a:solidFill>
                <a:sym typeface="Symbol" pitchFamily="18" charset="2"/>
              </a:rPr>
              <a:t> </a:t>
            </a:r>
            <a:r>
              <a:rPr lang="en-US" altLang="zh-CN" sz="2800" b="1" dirty="0" smtClean="0">
                <a:solidFill>
                  <a:schemeClr val="bg1"/>
                </a:solidFill>
              </a:rPr>
              <a:t>Single host</a:t>
            </a:r>
          </a:p>
          <a:p>
            <a:pPr marL="0" indent="0" eaLnBrk="1" hangingPunct="1">
              <a:buFontTx/>
              <a:buNone/>
            </a:pPr>
            <a:r>
              <a:rPr lang="en-US" altLang="zh-CN" sz="2800" b="1" dirty="0" smtClean="0">
                <a:solidFill>
                  <a:srgbClr val="00FFFF"/>
                </a:solidFill>
                <a:sym typeface="Symbol" pitchFamily="18" charset="2"/>
              </a:rPr>
              <a:t> </a:t>
            </a:r>
            <a:r>
              <a:rPr lang="en-US" altLang="zh-CN" sz="2400" b="1" dirty="0" smtClean="0">
                <a:solidFill>
                  <a:schemeClr val="bg1"/>
                </a:solidFill>
              </a:rPr>
              <a:t>hatched larva parasite in the initial host</a:t>
            </a:r>
          </a:p>
          <a:p>
            <a:pPr marL="0" indent="0" eaLnBrk="1" hangingPunct="1">
              <a:buFontTx/>
              <a:buNone/>
            </a:pPr>
            <a:r>
              <a:rPr lang="en-US" altLang="zh-CN" sz="2400" b="1" dirty="0" err="1" smtClean="0">
                <a:solidFill>
                  <a:schemeClr val="bg1"/>
                </a:solidFill>
              </a:rPr>
              <a:t>Ectoparasites</a:t>
            </a:r>
            <a:endParaRPr lang="en-US" altLang="zh-CN" sz="2800" b="1" dirty="0" smtClean="0">
              <a:solidFill>
                <a:srgbClr val="FFFF00"/>
              </a:solidFill>
              <a:sym typeface="Symbol" pitchFamily="18" charset="2"/>
            </a:endParaRPr>
          </a:p>
          <a:p>
            <a:pPr marL="0" indent="0" eaLnBrk="1" hangingPunct="1">
              <a:buFontTx/>
              <a:buNone/>
            </a:pPr>
            <a:endParaRPr lang="en-US" altLang="zh-CN" sz="1800" b="1" dirty="0" smtClean="0">
              <a:solidFill>
                <a:srgbClr val="FFFF00"/>
              </a:solidFill>
              <a:sym typeface="Symbol" pitchFamily="18" charset="2"/>
            </a:endParaRPr>
          </a:p>
          <a:p>
            <a:pPr marL="0" indent="0" eaLnBrk="1" hangingPunct="1">
              <a:buFontTx/>
              <a:buNone/>
            </a:pPr>
            <a:r>
              <a:rPr lang="en-US" altLang="zh-CN" b="1" dirty="0" smtClean="0">
                <a:solidFill>
                  <a:srgbClr val="FFFF00"/>
                </a:solidFill>
                <a:sym typeface="Symbol" pitchFamily="18" charset="2"/>
              </a:rPr>
              <a:t> </a:t>
            </a:r>
            <a:r>
              <a:rPr lang="en-US" altLang="zh-CN" sz="2800" b="1" dirty="0" smtClean="0">
                <a:solidFill>
                  <a:schemeClr val="bg1"/>
                </a:solidFill>
              </a:rPr>
              <a:t>Multiple hosts</a:t>
            </a:r>
          </a:p>
          <a:p>
            <a:pPr marL="0" indent="0" eaLnBrk="1" hangingPunct="1">
              <a:buFontTx/>
              <a:buNone/>
            </a:pPr>
            <a:r>
              <a:rPr lang="en-US" altLang="zh-CN" sz="2800" b="1" dirty="0" smtClean="0">
                <a:solidFill>
                  <a:srgbClr val="00FFFF"/>
                </a:solidFill>
                <a:sym typeface="Symbol" pitchFamily="18" charset="2"/>
              </a:rPr>
              <a:t></a:t>
            </a:r>
            <a:r>
              <a:rPr lang="en-US" altLang="zh-CN" sz="2400" b="1" dirty="0" smtClean="0">
                <a:solidFill>
                  <a:schemeClr val="bg1"/>
                </a:solidFill>
              </a:rPr>
              <a:t> 2-3 hosts during the life history</a:t>
            </a:r>
          </a:p>
          <a:p>
            <a:pPr marL="0" indent="0" eaLnBrk="1" hangingPunct="1">
              <a:buFontTx/>
              <a:buNone/>
            </a:pPr>
            <a:r>
              <a:rPr lang="en-US" altLang="zh-CN" sz="2400" b="1" dirty="0" err="1" smtClean="0">
                <a:solidFill>
                  <a:schemeClr val="bg1"/>
                </a:solidFill>
              </a:rPr>
              <a:t>Endoparasites</a:t>
            </a:r>
            <a:endParaRPr lang="en-US" altLang="zh-CN" sz="2400" b="1" dirty="0" smtClean="0">
              <a:solidFill>
                <a:schemeClr val="bg1"/>
              </a:solidFill>
            </a:endParaRPr>
          </a:p>
          <a:p>
            <a:pPr marL="0" indent="0" eaLnBrk="1" hangingPunct="1">
              <a:buFontTx/>
              <a:buNone/>
            </a:pPr>
            <a:endParaRPr lang="en-US" altLang="zh-CN" sz="2800" b="1" dirty="0" smtClean="0">
              <a:solidFill>
                <a:schemeClr val="bg1"/>
              </a:solidFill>
            </a:endParaRPr>
          </a:p>
          <a:p>
            <a:pPr marL="0" indent="0" eaLnBrk="1" hangingPunct="1">
              <a:buFontTx/>
              <a:buNone/>
            </a:pPr>
            <a:r>
              <a:rPr lang="en-US" altLang="zh-CN" sz="2400" b="1" dirty="0" smtClean="0">
                <a:solidFill>
                  <a:srgbClr val="FF9933"/>
                </a:solidFill>
              </a:rPr>
              <a:t>The host of larva:</a:t>
            </a:r>
            <a:r>
              <a:rPr lang="en-US" altLang="zh-CN" sz="2400" b="1" dirty="0" smtClean="0">
                <a:solidFill>
                  <a:schemeClr val="bg1"/>
                </a:solidFill>
              </a:rPr>
              <a:t> intermediate host</a:t>
            </a:r>
          </a:p>
          <a:p>
            <a:pPr marL="0" indent="0" eaLnBrk="1" hangingPunct="1">
              <a:buFontTx/>
              <a:buNone/>
            </a:pPr>
            <a:r>
              <a:rPr lang="en-US" altLang="zh-CN" sz="2400" b="1" dirty="0" smtClean="0">
                <a:solidFill>
                  <a:srgbClr val="FF9933"/>
                </a:solidFill>
              </a:rPr>
              <a:t>The host of adults:</a:t>
            </a:r>
            <a:r>
              <a:rPr lang="en-US" altLang="zh-CN" sz="2400" b="1" dirty="0" smtClean="0">
                <a:solidFill>
                  <a:schemeClr val="bg1"/>
                </a:solidFill>
              </a:rPr>
              <a:t> final host</a:t>
            </a:r>
          </a:p>
        </p:txBody>
      </p:sp>
    </p:spTree>
    <p:extLst>
      <p:ext uri="{BB962C8B-B14F-4D97-AF65-F5344CB8AC3E}">
        <p14:creationId xmlns:p14="http://schemas.microsoft.com/office/powerpoint/2010/main" xmlns="" val="3583738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69913" y="260350"/>
            <a:ext cx="8269790" cy="4790614"/>
            <a:chOff x="569913" y="260350"/>
            <a:chExt cx="8269790" cy="5327650"/>
          </a:xfrm>
        </p:grpSpPr>
        <p:grpSp>
          <p:nvGrpSpPr>
            <p:cNvPr id="10242" name="Group 2"/>
            <p:cNvGrpSpPr>
              <a:grpSpLocks/>
            </p:cNvGrpSpPr>
            <p:nvPr/>
          </p:nvGrpSpPr>
          <p:grpSpPr bwMode="auto">
            <a:xfrm>
              <a:off x="771525" y="260350"/>
              <a:ext cx="3886200" cy="2544760"/>
              <a:chOff x="703" y="0"/>
              <a:chExt cx="2222" cy="1394"/>
            </a:xfrm>
          </p:grpSpPr>
          <p:pic>
            <p:nvPicPr>
              <p:cNvPr id="10253" name="Picture 3" descr="体腔形1"/>
              <p:cNvPicPr>
                <a:picLocks noChangeAspect="1" noChangeArrowheads="1"/>
              </p:cNvPicPr>
              <p:nvPr/>
            </p:nvPicPr>
            <p:blipFill>
              <a:blip r:embed="rId2" cstate="print">
                <a:extLst>
                  <a:ext uri="{28A0092B-C50C-407E-A947-70E740481C1C}">
                    <a14:useLocalDpi xmlns:a14="http://schemas.microsoft.com/office/drawing/2010/main" xmlns="" val="0"/>
                  </a:ext>
                </a:extLst>
              </a:blip>
              <a:srcRect r="4388" b="51932"/>
              <a:stretch>
                <a:fillRect/>
              </a:stretch>
            </p:blipFill>
            <p:spPr bwMode="auto">
              <a:xfrm>
                <a:off x="703" y="0"/>
                <a:ext cx="2222" cy="12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54" name="Text Box 4"/>
              <p:cNvSpPr txBox="1">
                <a:spLocks noChangeArrowheads="1"/>
              </p:cNvSpPr>
              <p:nvPr/>
            </p:nvSpPr>
            <p:spPr bwMode="auto">
              <a:xfrm>
                <a:off x="703" y="1207"/>
                <a:ext cx="2222" cy="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algn="ctr" eaLnBrk="1" hangingPunct="1">
                  <a:lnSpc>
                    <a:spcPct val="100000"/>
                  </a:lnSpc>
                  <a:spcBef>
                    <a:spcPct val="0"/>
                  </a:spcBef>
                </a:pPr>
                <a:r>
                  <a:rPr lang="en-US" altLang="zh-CN" sz="1400" b="1" dirty="0" smtClean="0"/>
                  <a:t>Diploblastic</a:t>
                </a:r>
                <a:endParaRPr lang="zh-CN" altLang="en-US" sz="1400" b="1" dirty="0">
                  <a:latin typeface="Arial" charset="0"/>
                  <a:ea typeface="宋体" charset="-122"/>
                </a:endParaRPr>
              </a:p>
            </p:txBody>
          </p:sp>
        </p:grpSp>
        <p:grpSp>
          <p:nvGrpSpPr>
            <p:cNvPr id="10244" name="Group 6"/>
            <p:cNvGrpSpPr>
              <a:grpSpLocks/>
            </p:cNvGrpSpPr>
            <p:nvPr/>
          </p:nvGrpSpPr>
          <p:grpSpPr bwMode="auto">
            <a:xfrm>
              <a:off x="5018088" y="260350"/>
              <a:ext cx="3551237" cy="2508250"/>
              <a:chOff x="144" y="1616"/>
              <a:chExt cx="2237" cy="1580"/>
            </a:xfrm>
          </p:grpSpPr>
          <p:pic>
            <p:nvPicPr>
              <p:cNvPr id="10251" name="Picture 7" descr="体腔形1"/>
              <p:cNvPicPr>
                <a:picLocks noChangeAspect="1" noChangeArrowheads="1"/>
              </p:cNvPicPr>
              <p:nvPr/>
            </p:nvPicPr>
            <p:blipFill>
              <a:blip r:embed="rId2" cstate="print">
                <a:extLst>
                  <a:ext uri="{28A0092B-C50C-407E-A947-70E740481C1C}">
                    <a14:useLocalDpi xmlns:a14="http://schemas.microsoft.com/office/drawing/2010/main" xmlns="" val="0"/>
                  </a:ext>
                </a:extLst>
              </a:blip>
              <a:srcRect t="46953" r="4346"/>
              <a:stretch>
                <a:fillRect/>
              </a:stretch>
            </p:blipFill>
            <p:spPr bwMode="auto">
              <a:xfrm>
                <a:off x="158" y="1616"/>
                <a:ext cx="2223" cy="1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52" name="Text Box 8"/>
              <p:cNvSpPr txBox="1">
                <a:spLocks noChangeArrowheads="1"/>
              </p:cNvSpPr>
              <p:nvPr/>
            </p:nvSpPr>
            <p:spPr bwMode="auto">
              <a:xfrm>
                <a:off x="144" y="3004"/>
                <a:ext cx="2222"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lnSpc>
                    <a:spcPct val="100000"/>
                  </a:lnSpc>
                  <a:spcBef>
                    <a:spcPct val="0"/>
                  </a:spcBef>
                </a:pPr>
                <a:r>
                  <a:rPr lang="en-US" altLang="zh-CN" sz="1400" b="1" dirty="0">
                    <a:latin typeface="Arial" charset="0"/>
                    <a:sym typeface="Symbol" pitchFamily="18" charset="2"/>
                  </a:rPr>
                  <a:t>Triploblastic, </a:t>
                </a:r>
                <a:r>
                  <a:rPr lang="en-US" altLang="zh-CN" sz="1400" b="1" dirty="0">
                    <a:latin typeface="Arial" charset="0"/>
                  </a:rPr>
                  <a:t>acoelomate: </a:t>
                </a:r>
                <a:r>
                  <a:rPr lang="zh-CN" altLang="en-US" sz="1400" b="1" dirty="0" smtClean="0">
                    <a:latin typeface="Arial" charset="0"/>
                  </a:rPr>
                  <a:t>无体腔动物</a:t>
                </a:r>
                <a:endParaRPr lang="zh-CN" altLang="en-US" sz="1400" b="1" dirty="0">
                  <a:latin typeface="Arial" charset="0"/>
                </a:endParaRPr>
              </a:p>
            </p:txBody>
          </p:sp>
        </p:grpSp>
        <p:grpSp>
          <p:nvGrpSpPr>
            <p:cNvPr id="10245" name="Group 9"/>
            <p:cNvGrpSpPr>
              <a:grpSpLocks/>
            </p:cNvGrpSpPr>
            <p:nvPr/>
          </p:nvGrpSpPr>
          <p:grpSpPr bwMode="auto">
            <a:xfrm>
              <a:off x="569913" y="2997200"/>
              <a:ext cx="4303712" cy="2590800"/>
              <a:chOff x="2880" y="-380"/>
              <a:chExt cx="2222" cy="1632"/>
            </a:xfrm>
          </p:grpSpPr>
          <p:pic>
            <p:nvPicPr>
              <p:cNvPr id="10249" name="Picture 10" descr="体腔形2"/>
              <p:cNvPicPr>
                <a:picLocks noChangeAspect="1" noChangeArrowheads="1"/>
              </p:cNvPicPr>
              <p:nvPr/>
            </p:nvPicPr>
            <p:blipFill>
              <a:blip r:embed="rId3" cstate="print">
                <a:extLst>
                  <a:ext uri="{28A0092B-C50C-407E-A947-70E740481C1C}">
                    <a14:useLocalDpi xmlns:a14="http://schemas.microsoft.com/office/drawing/2010/main" xmlns="" val="0"/>
                  </a:ext>
                </a:extLst>
              </a:blip>
              <a:srcRect r="6247" b="52841"/>
              <a:stretch>
                <a:fillRect/>
              </a:stretch>
            </p:blipFill>
            <p:spPr bwMode="auto">
              <a:xfrm>
                <a:off x="2971" y="-380"/>
                <a:ext cx="2041" cy="1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50" name="Text Box 11"/>
              <p:cNvSpPr txBox="1">
                <a:spLocks noChangeArrowheads="1"/>
              </p:cNvSpPr>
              <p:nvPr/>
            </p:nvSpPr>
            <p:spPr bwMode="auto">
              <a:xfrm>
                <a:off x="2880" y="1036"/>
                <a:ext cx="2222" cy="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algn="ctr" eaLnBrk="1" hangingPunct="1">
                  <a:lnSpc>
                    <a:spcPct val="100000"/>
                  </a:lnSpc>
                  <a:spcBef>
                    <a:spcPct val="0"/>
                  </a:spcBef>
                </a:pPr>
                <a:r>
                  <a:rPr lang="en-US" altLang="zh-CN" sz="1400" b="1" dirty="0">
                    <a:sym typeface="Symbol" pitchFamily="18" charset="2"/>
                  </a:rPr>
                  <a:t>Triploblastic, </a:t>
                </a:r>
                <a:r>
                  <a:rPr lang="en-US" altLang="zh-CN" sz="1400" b="1" dirty="0" err="1" smtClean="0"/>
                  <a:t>Pseudocoelomate</a:t>
                </a:r>
                <a:r>
                  <a:rPr lang="en-US" altLang="zh-CN" sz="1400" b="1" dirty="0" smtClean="0"/>
                  <a:t>: </a:t>
                </a:r>
                <a:r>
                  <a:rPr lang="zh-CN" altLang="en-US" sz="1400" b="1" dirty="0" smtClean="0">
                    <a:latin typeface="Arial" charset="0"/>
                  </a:rPr>
                  <a:t>假体腔动物</a:t>
                </a:r>
                <a:endParaRPr lang="zh-CN" altLang="en-US" sz="1400" b="1" dirty="0">
                  <a:latin typeface="Arial" charset="0"/>
                </a:endParaRPr>
              </a:p>
            </p:txBody>
          </p:sp>
        </p:grpSp>
        <p:grpSp>
          <p:nvGrpSpPr>
            <p:cNvPr id="10246" name="Group 12"/>
            <p:cNvGrpSpPr>
              <a:grpSpLocks/>
            </p:cNvGrpSpPr>
            <p:nvPr/>
          </p:nvGrpSpPr>
          <p:grpSpPr bwMode="auto">
            <a:xfrm>
              <a:off x="4645655" y="2997201"/>
              <a:ext cx="4194048" cy="2570163"/>
              <a:chOff x="3116" y="1665"/>
              <a:chExt cx="2549" cy="1619"/>
            </a:xfrm>
          </p:grpSpPr>
          <p:pic>
            <p:nvPicPr>
              <p:cNvPr id="10247" name="Picture 1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79" y="1665"/>
                <a:ext cx="2172" cy="1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8" name="Text Box 14"/>
              <p:cNvSpPr txBox="1">
                <a:spLocks noChangeArrowheads="1"/>
              </p:cNvSpPr>
              <p:nvPr/>
            </p:nvSpPr>
            <p:spPr bwMode="auto">
              <a:xfrm>
                <a:off x="3116" y="3068"/>
                <a:ext cx="2549" cy="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algn="ctr" eaLnBrk="1" hangingPunct="1"/>
                <a:r>
                  <a:rPr lang="en-US" altLang="zh-CN" sz="1400" b="1" dirty="0" smtClean="0">
                    <a:latin typeface="Arial" charset="0"/>
                    <a:sym typeface="Symbol" pitchFamily="18" charset="2"/>
                  </a:rPr>
                  <a:t>Triploblastic, Coelomate</a:t>
                </a:r>
                <a:r>
                  <a:rPr lang="en-US" altLang="zh-CN" sz="1400" b="1" dirty="0">
                    <a:latin typeface="Arial" charset="0"/>
                    <a:sym typeface="Symbol" pitchFamily="18" charset="2"/>
                  </a:rPr>
                  <a:t>: </a:t>
                </a:r>
                <a:r>
                  <a:rPr lang="zh-CN" altLang="en-US" sz="1400" b="1" dirty="0" smtClean="0">
                    <a:latin typeface="Arial" charset="0"/>
                    <a:sym typeface="Symbol" pitchFamily="18" charset="2"/>
                  </a:rPr>
                  <a:t>真体腔动物</a:t>
                </a:r>
                <a:endParaRPr lang="zh-CN" altLang="en-US" sz="1400" b="1" dirty="0">
                  <a:latin typeface="Arial" charset="0"/>
                </a:endParaRPr>
              </a:p>
            </p:txBody>
          </p:sp>
        </p:grpSp>
      </p:grpSp>
      <p:sp>
        <p:nvSpPr>
          <p:cNvPr id="3" name="TextBox 2"/>
          <p:cNvSpPr txBox="1"/>
          <p:nvPr/>
        </p:nvSpPr>
        <p:spPr>
          <a:xfrm>
            <a:off x="2299751" y="5410200"/>
            <a:ext cx="4710649" cy="923330"/>
          </a:xfrm>
          <a:prstGeom prst="rect">
            <a:avLst/>
          </a:prstGeom>
          <a:noFill/>
        </p:spPr>
        <p:txBody>
          <a:bodyPr wrap="none" rtlCol="0">
            <a:spAutoFit/>
          </a:bodyPr>
          <a:lstStyle/>
          <a:p>
            <a:r>
              <a:rPr lang="en-US" altLang="zh-CN" dirty="0"/>
              <a:t>Acoelomate: Platyhelminthes and </a:t>
            </a:r>
            <a:r>
              <a:rPr lang="en-US" altLang="zh-CN" dirty="0" err="1"/>
              <a:t>Nemertea</a:t>
            </a:r>
            <a:endParaRPr lang="en-US" altLang="zh-CN" dirty="0" smtClean="0"/>
          </a:p>
          <a:p>
            <a:r>
              <a:rPr lang="en-US" altLang="zh-CN" dirty="0" err="1" smtClean="0"/>
              <a:t>Pseudocoelomate</a:t>
            </a:r>
            <a:r>
              <a:rPr lang="en-US" altLang="zh-CN" dirty="0" smtClean="0"/>
              <a:t>: </a:t>
            </a:r>
            <a:r>
              <a:rPr lang="en-US" altLang="zh-CN" dirty="0" err="1" smtClean="0"/>
              <a:t>Nematoda</a:t>
            </a:r>
            <a:r>
              <a:rPr lang="en-US" altLang="zh-CN" dirty="0" smtClean="0"/>
              <a:t>, </a:t>
            </a:r>
            <a:r>
              <a:rPr lang="en-US" altLang="zh-CN" dirty="0" err="1" smtClean="0"/>
              <a:t>Rotifera</a:t>
            </a:r>
            <a:endParaRPr lang="en-US" altLang="zh-CN" dirty="0" smtClean="0"/>
          </a:p>
          <a:p>
            <a:r>
              <a:rPr lang="en-US" altLang="zh-CN" dirty="0" smtClean="0"/>
              <a:t>Coelomate: </a:t>
            </a:r>
            <a:r>
              <a:rPr lang="en-US" altLang="zh-CN" dirty="0" err="1" smtClean="0"/>
              <a:t>Molluscus</a:t>
            </a:r>
            <a:r>
              <a:rPr lang="en-US" altLang="zh-CN" dirty="0" smtClean="0"/>
              <a:t>, </a:t>
            </a:r>
            <a:r>
              <a:rPr lang="en-US" altLang="zh-CN" dirty="0" err="1" smtClean="0"/>
              <a:t>Arthropoda</a:t>
            </a:r>
            <a:r>
              <a:rPr lang="en-US" altLang="zh-CN" dirty="0" smtClean="0"/>
              <a:t>, and </a:t>
            </a:r>
            <a:r>
              <a:rPr lang="en-US" altLang="zh-CN" dirty="0" err="1"/>
              <a:t>Chordata</a:t>
            </a:r>
            <a:r>
              <a:rPr lang="en-US" altLang="zh-CN" dirty="0"/>
              <a:t> </a:t>
            </a:r>
            <a:endParaRPr lang="zh-CN" altLang="en-US" dirty="0"/>
          </a:p>
        </p:txBody>
      </p:sp>
    </p:spTree>
    <p:extLst>
      <p:ext uri="{BB962C8B-B14F-4D97-AF65-F5344CB8AC3E}">
        <p14:creationId xmlns:p14="http://schemas.microsoft.com/office/powerpoint/2010/main" xmlns="" val="1135481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bwMode="auto">
          <a:xfrm>
            <a:off x="685800" y="381000"/>
            <a:ext cx="7772400" cy="1143000"/>
          </a:xfrm>
          <a:solidFill>
            <a:srgbClr val="0000FF"/>
          </a:solidFill>
          <a:ln>
            <a:solidFill>
              <a:srgbClr val="0000FF"/>
            </a:solidFill>
            <a:miter lim="800000"/>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zh-CN" altLang="en-US" sz="4800" b="1" dirty="0" smtClean="0">
                <a:solidFill>
                  <a:srgbClr val="FFFF66"/>
                </a:solidFill>
                <a:ea typeface="华文新魏" pitchFamily="2" charset="-122"/>
              </a:rPr>
              <a:t>为什么要更换宿主？</a:t>
            </a:r>
          </a:p>
        </p:txBody>
      </p:sp>
      <p:sp>
        <p:nvSpPr>
          <p:cNvPr id="76803" name="Rectangle 3"/>
          <p:cNvSpPr>
            <a:spLocks noGrp="1" noChangeArrowheads="1"/>
          </p:cNvSpPr>
          <p:nvPr>
            <p:ph type="body" idx="1"/>
          </p:nvPr>
        </p:nvSpPr>
        <p:spPr bwMode="auto">
          <a:xfrm>
            <a:off x="304800" y="1752600"/>
            <a:ext cx="8458200" cy="4114800"/>
          </a:xfrm>
          <a:solidFill>
            <a:srgbClr val="0000FF"/>
          </a:solidFill>
          <a:ln>
            <a:solidFill>
              <a:srgbClr val="0000FF"/>
            </a:solidFill>
            <a:miter lim="800000"/>
            <a:headEnd/>
            <a:tailEnd/>
          </a:ln>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lnSpc>
                <a:spcPct val="90000"/>
              </a:lnSpc>
              <a:buFontTx/>
              <a:buNone/>
            </a:pPr>
            <a:r>
              <a:rPr lang="en-US" altLang="zh-CN" sz="3600" dirty="0" smtClean="0">
                <a:solidFill>
                  <a:srgbClr val="00FFFF"/>
                </a:solidFill>
                <a:latin typeface="华文新魏" pitchFamily="2" charset="-122"/>
                <a:ea typeface="华文新魏" pitchFamily="2" charset="-122"/>
              </a:rPr>
              <a:t>1.</a:t>
            </a:r>
            <a:r>
              <a:rPr lang="zh-CN" altLang="en-US" sz="3600" dirty="0" smtClean="0">
                <a:solidFill>
                  <a:srgbClr val="00FFFF"/>
                </a:solidFill>
                <a:latin typeface="华文新魏" pitchFamily="2" charset="-122"/>
                <a:ea typeface="华文新魏" pitchFamily="2" charset="-122"/>
              </a:rPr>
              <a:t>与宿主的进化有关：</a:t>
            </a:r>
            <a:r>
              <a:rPr lang="zh-CN" altLang="en-US" sz="3600" dirty="0" smtClean="0">
                <a:solidFill>
                  <a:schemeClr val="bg1"/>
                </a:solidFill>
                <a:latin typeface="华文新魏" pitchFamily="2" charset="-122"/>
                <a:ea typeface="华文新魏" pitchFamily="2" charset="-122"/>
              </a:rPr>
              <a:t>低等宿主在进化过程中总是先出现，随着高等生物的出现，寄生虫才可扩大其寄主范围；</a:t>
            </a:r>
          </a:p>
          <a:p>
            <a:pPr eaLnBrk="1" hangingPunct="1">
              <a:lnSpc>
                <a:spcPct val="90000"/>
              </a:lnSpc>
              <a:buFontTx/>
              <a:buNone/>
            </a:pPr>
            <a:r>
              <a:rPr lang="en-US" altLang="zh-CN" sz="3600" dirty="0" smtClean="0">
                <a:solidFill>
                  <a:srgbClr val="00FFFF"/>
                </a:solidFill>
                <a:latin typeface="华文新魏" pitchFamily="2" charset="-122"/>
                <a:ea typeface="华文新魏" pitchFamily="2" charset="-122"/>
              </a:rPr>
              <a:t>2.</a:t>
            </a:r>
            <a:r>
              <a:rPr lang="zh-CN" altLang="en-US" sz="3600" dirty="0" smtClean="0">
                <a:solidFill>
                  <a:srgbClr val="00FFFF"/>
                </a:solidFill>
                <a:latin typeface="华文新魏" pitchFamily="2" charset="-122"/>
                <a:ea typeface="华文新魏" pitchFamily="2" charset="-122"/>
              </a:rPr>
              <a:t>对寄生生活方式的一种适应：</a:t>
            </a:r>
            <a:r>
              <a:rPr lang="zh-CN" altLang="en-US" sz="3600" dirty="0" smtClean="0">
                <a:solidFill>
                  <a:schemeClr val="bg1"/>
                </a:solidFill>
                <a:latin typeface="华文新魏" pitchFamily="2" charset="-122"/>
                <a:ea typeface="华文新魏" pitchFamily="2" charset="-122"/>
              </a:rPr>
              <a:t>寄生虫对寄主总是有害的，若虫体繁殖过多导致寄主死亡，其自身也必然死亡。因此，寄生虫更换宿主使后代分布在更多的寄主体内，从而有更多的生存机会。</a:t>
            </a:r>
          </a:p>
        </p:txBody>
      </p:sp>
    </p:spTree>
    <p:extLst>
      <p:ext uri="{BB962C8B-B14F-4D97-AF65-F5344CB8AC3E}">
        <p14:creationId xmlns:p14="http://schemas.microsoft.com/office/powerpoint/2010/main" xmlns="" val="625943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body" idx="1"/>
          </p:nvPr>
        </p:nvSpPr>
        <p:spPr bwMode="auto">
          <a:xfrm>
            <a:off x="100013" y="0"/>
            <a:ext cx="9043987" cy="6858000"/>
          </a:xfrm>
          <a:solidFill>
            <a:srgbClr val="0000FF"/>
          </a:solidFill>
          <a:ln>
            <a:solidFill>
              <a:srgbClr val="0000FF"/>
            </a:solidFill>
            <a:miter lim="800000"/>
            <a:headEnd/>
            <a:tailEnd/>
          </a:ln>
        </p:spPr>
        <p:txBody>
          <a:bodyPr vert="horz" wrap="square" lIns="91440" tIns="45720" rIns="91440" bIns="45720" numCol="1" anchor="t" anchorCtr="0" compatLnSpc="1">
            <a:prstTxWarp prst="textNoShape">
              <a:avLst/>
            </a:prstTxWarp>
          </a:bodyPr>
          <a:lstStyle/>
          <a:p>
            <a:pPr marL="0" indent="0" algn="just" eaLnBrk="1" hangingPunct="1">
              <a:buFontTx/>
              <a:buNone/>
            </a:pPr>
            <a:endParaRPr lang="en-US" altLang="zh-CN" sz="2800" b="1" dirty="0" smtClean="0">
              <a:solidFill>
                <a:srgbClr val="FF9933"/>
              </a:solidFill>
            </a:endParaRPr>
          </a:p>
          <a:p>
            <a:pPr marL="0" indent="0" algn="just" eaLnBrk="1" hangingPunct="1">
              <a:buFontTx/>
              <a:buNone/>
            </a:pPr>
            <a:endParaRPr lang="en-US" altLang="zh-CN" sz="2800" b="1" dirty="0" smtClean="0">
              <a:solidFill>
                <a:srgbClr val="FF9933"/>
              </a:solidFill>
              <a:latin typeface="Arial" charset="0"/>
            </a:endParaRPr>
          </a:p>
          <a:p>
            <a:pPr marL="0" indent="0" algn="just" eaLnBrk="1" hangingPunct="1">
              <a:buFontTx/>
              <a:buNone/>
            </a:pPr>
            <a:endParaRPr lang="en-US" altLang="zh-CN" sz="2800" b="1" dirty="0">
              <a:solidFill>
                <a:srgbClr val="FF9933"/>
              </a:solidFill>
              <a:latin typeface="Arial" charset="0"/>
            </a:endParaRPr>
          </a:p>
          <a:p>
            <a:pPr marL="0" indent="0" algn="just" eaLnBrk="1" hangingPunct="1">
              <a:buFontTx/>
              <a:buNone/>
            </a:pPr>
            <a:endParaRPr lang="en-US" altLang="zh-CN" sz="2800" b="1" dirty="0" smtClean="0">
              <a:solidFill>
                <a:srgbClr val="FF9933"/>
              </a:solidFill>
              <a:latin typeface="Arial" charset="0"/>
            </a:endParaRPr>
          </a:p>
          <a:p>
            <a:pPr marL="0" indent="0" algn="just" eaLnBrk="1" hangingPunct="1">
              <a:buFontTx/>
              <a:buNone/>
            </a:pPr>
            <a:r>
              <a:rPr lang="en-US" altLang="zh-CN" sz="2800" b="1" dirty="0" smtClean="0">
                <a:solidFill>
                  <a:srgbClr val="FF9933"/>
                </a:solidFill>
                <a:latin typeface="Arial" charset="0"/>
              </a:rPr>
              <a:t>Over 20000 species</a:t>
            </a:r>
          </a:p>
          <a:p>
            <a:pPr marL="0" indent="0" algn="just" eaLnBrk="1" hangingPunct="1">
              <a:buFontTx/>
              <a:buNone/>
            </a:pPr>
            <a:endParaRPr lang="en-US" altLang="zh-CN" sz="2800" b="1" dirty="0" smtClean="0">
              <a:solidFill>
                <a:srgbClr val="FF9933"/>
              </a:solidFill>
              <a:latin typeface="Arial" charset="0"/>
            </a:endParaRPr>
          </a:p>
          <a:p>
            <a:pPr marL="0" indent="0" algn="just" eaLnBrk="1" hangingPunct="1">
              <a:buFontTx/>
              <a:buNone/>
            </a:pPr>
            <a:r>
              <a:rPr lang="en-US" altLang="zh-CN" sz="2800" b="1" dirty="0" smtClean="0">
                <a:solidFill>
                  <a:srgbClr val="FFFF00"/>
                </a:solidFill>
                <a:latin typeface="Arial" charset="0"/>
                <a:sym typeface="Symbol" pitchFamily="18" charset="2"/>
              </a:rPr>
              <a:t> </a:t>
            </a:r>
            <a:r>
              <a:rPr lang="en-US" altLang="zh-CN" sz="2800" b="1" dirty="0" smtClean="0">
                <a:solidFill>
                  <a:schemeClr val="bg1"/>
                </a:solidFill>
                <a:latin typeface="Arial" charset="0"/>
              </a:rPr>
              <a:t>Class </a:t>
            </a:r>
            <a:r>
              <a:rPr lang="en-US" altLang="zh-CN" sz="2800" b="1" dirty="0" err="1" smtClean="0">
                <a:solidFill>
                  <a:schemeClr val="bg1"/>
                </a:solidFill>
                <a:latin typeface="Arial" charset="0"/>
              </a:rPr>
              <a:t>Turbellaria</a:t>
            </a:r>
            <a:r>
              <a:rPr lang="en-US" altLang="zh-CN" sz="2800" b="1" dirty="0" smtClean="0">
                <a:solidFill>
                  <a:schemeClr val="bg1"/>
                </a:solidFill>
                <a:latin typeface="Arial" charset="0"/>
              </a:rPr>
              <a:t> </a:t>
            </a:r>
            <a:r>
              <a:rPr lang="zh-CN" altLang="en-US" sz="2800" b="1" dirty="0" smtClean="0">
                <a:solidFill>
                  <a:schemeClr val="bg1"/>
                </a:solidFill>
                <a:latin typeface="Arial" charset="0"/>
              </a:rPr>
              <a:t>涡虫纲：</a:t>
            </a:r>
            <a:r>
              <a:rPr lang="en-US" altLang="zh-CN" sz="2800" b="1" dirty="0" smtClean="0">
                <a:solidFill>
                  <a:schemeClr val="bg1"/>
                </a:solidFill>
                <a:latin typeface="Arial" charset="0"/>
              </a:rPr>
              <a:t>over 3000 species</a:t>
            </a:r>
          </a:p>
          <a:p>
            <a:pPr marL="0" indent="0" algn="just" eaLnBrk="1" hangingPunct="1">
              <a:buFontTx/>
              <a:buNone/>
            </a:pPr>
            <a:r>
              <a:rPr lang="en-US" altLang="zh-CN" sz="2800" b="1" dirty="0" smtClean="0">
                <a:solidFill>
                  <a:srgbClr val="FFFF00"/>
                </a:solidFill>
                <a:latin typeface="Arial" charset="0"/>
                <a:sym typeface="Symbol" pitchFamily="18" charset="2"/>
              </a:rPr>
              <a:t> </a:t>
            </a:r>
            <a:r>
              <a:rPr lang="en-US" altLang="zh-CN" sz="2800" b="1" dirty="0" smtClean="0">
                <a:solidFill>
                  <a:schemeClr val="bg1"/>
                </a:solidFill>
                <a:latin typeface="Arial" charset="0"/>
              </a:rPr>
              <a:t>Class </a:t>
            </a:r>
            <a:r>
              <a:rPr lang="en-US" altLang="zh-CN" sz="2800" b="1" dirty="0" err="1" smtClean="0">
                <a:solidFill>
                  <a:schemeClr val="bg1"/>
                </a:solidFill>
                <a:latin typeface="Arial" charset="0"/>
              </a:rPr>
              <a:t>Monogenea</a:t>
            </a:r>
            <a:r>
              <a:rPr lang="en-US" altLang="zh-CN" sz="2800" b="1" dirty="0" smtClean="0">
                <a:solidFill>
                  <a:schemeClr val="bg1"/>
                </a:solidFill>
                <a:latin typeface="Arial" charset="0"/>
              </a:rPr>
              <a:t> </a:t>
            </a:r>
            <a:r>
              <a:rPr lang="zh-CN" altLang="en-US" sz="2800" b="1" dirty="0" smtClean="0">
                <a:solidFill>
                  <a:schemeClr val="bg1"/>
                </a:solidFill>
                <a:latin typeface="Arial" charset="0"/>
              </a:rPr>
              <a:t>单殖纲：</a:t>
            </a:r>
            <a:r>
              <a:rPr lang="en-US" altLang="zh-CN" sz="2800" b="1" dirty="0" smtClean="0">
                <a:solidFill>
                  <a:schemeClr val="bg1"/>
                </a:solidFill>
                <a:latin typeface="Arial" charset="0"/>
              </a:rPr>
              <a:t>about 1100 species</a:t>
            </a:r>
          </a:p>
          <a:p>
            <a:pPr marL="0" indent="0" algn="just" eaLnBrk="1" hangingPunct="1">
              <a:buFontTx/>
              <a:buNone/>
            </a:pPr>
            <a:r>
              <a:rPr lang="en-US" altLang="zh-CN" sz="2800" b="1" dirty="0" smtClean="0">
                <a:solidFill>
                  <a:srgbClr val="FFFF00"/>
                </a:solidFill>
                <a:latin typeface="Arial" charset="0"/>
                <a:sym typeface="Symbol" pitchFamily="18" charset="2"/>
              </a:rPr>
              <a:t> </a:t>
            </a:r>
            <a:r>
              <a:rPr lang="en-US" altLang="zh-CN" sz="2800" b="1" dirty="0" smtClean="0">
                <a:solidFill>
                  <a:schemeClr val="bg1"/>
                </a:solidFill>
                <a:latin typeface="Arial" charset="0"/>
              </a:rPr>
              <a:t>Class </a:t>
            </a:r>
            <a:r>
              <a:rPr lang="en-US" altLang="zh-CN" sz="2800" b="1" dirty="0" err="1" smtClean="0">
                <a:solidFill>
                  <a:schemeClr val="bg1"/>
                </a:solidFill>
                <a:latin typeface="Arial" charset="0"/>
              </a:rPr>
              <a:t>Trematoda</a:t>
            </a:r>
            <a:r>
              <a:rPr lang="en-US" altLang="zh-CN" sz="2800" b="1" dirty="0" smtClean="0">
                <a:solidFill>
                  <a:schemeClr val="bg1"/>
                </a:solidFill>
                <a:latin typeface="Arial" charset="0"/>
              </a:rPr>
              <a:t> </a:t>
            </a:r>
            <a:r>
              <a:rPr lang="zh-CN" altLang="en-US" sz="2800" b="1" dirty="0" smtClean="0">
                <a:solidFill>
                  <a:schemeClr val="bg1"/>
                </a:solidFill>
                <a:latin typeface="Arial" charset="0"/>
              </a:rPr>
              <a:t>吸虫纲</a:t>
            </a:r>
            <a:r>
              <a:rPr lang="en-US" altLang="zh-CN" sz="2800" b="1" dirty="0" smtClean="0">
                <a:solidFill>
                  <a:schemeClr val="bg1"/>
                </a:solidFill>
                <a:latin typeface="Arial" charset="0"/>
              </a:rPr>
              <a:t>: over 10000 species</a:t>
            </a:r>
          </a:p>
          <a:p>
            <a:pPr marL="0" indent="0" algn="just" eaLnBrk="1" hangingPunct="1">
              <a:buFontTx/>
              <a:buNone/>
            </a:pPr>
            <a:r>
              <a:rPr lang="en-US" altLang="zh-CN" sz="2800" b="1" dirty="0" smtClean="0">
                <a:solidFill>
                  <a:srgbClr val="FFFF00"/>
                </a:solidFill>
                <a:latin typeface="Arial" charset="0"/>
                <a:sym typeface="Symbol" pitchFamily="18" charset="2"/>
              </a:rPr>
              <a:t> </a:t>
            </a:r>
            <a:r>
              <a:rPr lang="en-US" altLang="zh-CN" sz="2800" b="1" dirty="0" smtClean="0">
                <a:solidFill>
                  <a:schemeClr val="bg1"/>
                </a:solidFill>
                <a:latin typeface="Arial" charset="0"/>
              </a:rPr>
              <a:t>Class </a:t>
            </a:r>
            <a:r>
              <a:rPr lang="en-US" altLang="zh-CN" sz="2800" b="1" dirty="0" err="1" smtClean="0">
                <a:solidFill>
                  <a:schemeClr val="bg1"/>
                </a:solidFill>
                <a:latin typeface="Arial" charset="0"/>
              </a:rPr>
              <a:t>Cestoidea</a:t>
            </a:r>
            <a:r>
              <a:rPr lang="en-US" altLang="zh-CN" sz="2800" b="1" dirty="0" smtClean="0">
                <a:solidFill>
                  <a:schemeClr val="bg1"/>
                </a:solidFill>
                <a:latin typeface="Arial" charset="0"/>
              </a:rPr>
              <a:t> </a:t>
            </a:r>
            <a:r>
              <a:rPr lang="zh-CN" altLang="en-US" sz="2800" b="1" dirty="0" smtClean="0">
                <a:solidFill>
                  <a:schemeClr val="bg1"/>
                </a:solidFill>
                <a:latin typeface="Arial" charset="0"/>
              </a:rPr>
              <a:t>绦虫纲：</a:t>
            </a:r>
            <a:r>
              <a:rPr lang="en-US" altLang="zh-CN" sz="2800" b="1" dirty="0" smtClean="0">
                <a:solidFill>
                  <a:schemeClr val="bg1"/>
                </a:solidFill>
                <a:latin typeface="Arial" charset="0"/>
              </a:rPr>
              <a:t>about 3500 species</a:t>
            </a:r>
          </a:p>
          <a:p>
            <a:pPr marL="0" indent="0" algn="just" eaLnBrk="1" hangingPunct="1">
              <a:buFontTx/>
              <a:buNone/>
            </a:pPr>
            <a:endParaRPr lang="en-US" altLang="zh-CN" sz="2800" b="1" dirty="0" smtClean="0">
              <a:solidFill>
                <a:schemeClr val="bg1"/>
              </a:solidFill>
              <a:latin typeface="Arial" charset="0"/>
            </a:endParaRPr>
          </a:p>
        </p:txBody>
      </p:sp>
      <p:sp>
        <p:nvSpPr>
          <p:cNvPr id="3" name="标题 1"/>
          <p:cNvSpPr>
            <a:spLocks noGrp="1"/>
          </p:cNvSpPr>
          <p:nvPr>
            <p:ph type="title"/>
          </p:nvPr>
        </p:nvSpPr>
        <p:spPr>
          <a:xfrm>
            <a:off x="304800" y="381000"/>
            <a:ext cx="8229600" cy="1143000"/>
          </a:xfrm>
        </p:spPr>
        <p:txBody>
          <a:bodyPr/>
          <a:lstStyle/>
          <a:p>
            <a:pPr algn="l" eaLnBrk="1" hangingPunct="1">
              <a:spcBef>
                <a:spcPct val="20000"/>
              </a:spcBef>
              <a:buClr>
                <a:schemeClr val="hlink"/>
              </a:buClr>
              <a:buSzPct val="70000"/>
            </a:pPr>
            <a:r>
              <a:rPr lang="en-US" altLang="zh-CN" sz="3600" dirty="0">
                <a:solidFill>
                  <a:srgbClr val="00FFFF"/>
                </a:solidFill>
                <a:latin typeface="Arial" charset="0"/>
                <a:ea typeface="+mn-ea"/>
                <a:cs typeface="+mn-cs"/>
              </a:rPr>
              <a:t>2. Classification of Platyhelminthes</a:t>
            </a:r>
            <a:endParaRPr lang="zh-CN" altLang="en-US" sz="3600" dirty="0">
              <a:solidFill>
                <a:srgbClr val="00FFFF"/>
              </a:solidFill>
              <a:latin typeface="Arial" charset="0"/>
              <a:ea typeface="+mn-ea"/>
              <a:cs typeface="+mn-cs"/>
            </a:endParaRPr>
          </a:p>
        </p:txBody>
      </p:sp>
    </p:spTree>
    <p:extLst>
      <p:ext uri="{BB962C8B-B14F-4D97-AF65-F5344CB8AC3E}">
        <p14:creationId xmlns:p14="http://schemas.microsoft.com/office/powerpoint/2010/main" xmlns="" val="30947782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1"/>
          </p:nvPr>
        </p:nvSpPr>
        <p:spPr bwMode="auto">
          <a:xfrm>
            <a:off x="14288" y="142875"/>
            <a:ext cx="9144000" cy="664368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90000"/>
              </a:lnSpc>
              <a:buFontTx/>
              <a:buNone/>
            </a:pPr>
            <a:r>
              <a:rPr lang="en-US" altLang="zh-CN" sz="4000" b="1" dirty="0" smtClean="0">
                <a:effectLst/>
              </a:rPr>
              <a:t>Class </a:t>
            </a:r>
            <a:r>
              <a:rPr lang="en-US" altLang="zh-CN" sz="4000" b="1" dirty="0" err="1" smtClean="0">
                <a:effectLst/>
              </a:rPr>
              <a:t>Turbellaria</a:t>
            </a:r>
            <a:r>
              <a:rPr lang="en-US" altLang="zh-CN" sz="4000" b="1" dirty="0" smtClean="0">
                <a:effectLst/>
              </a:rPr>
              <a:t> </a:t>
            </a:r>
            <a:r>
              <a:rPr lang="zh-CN" altLang="en-US" sz="4000" b="1" dirty="0" smtClean="0">
                <a:effectLst/>
              </a:rPr>
              <a:t>涡虫纲</a:t>
            </a:r>
            <a:endParaRPr lang="zh-CN" altLang="en-US" sz="3600" b="1" dirty="0" smtClean="0">
              <a:effectLst/>
              <a:ea typeface="黑体" pitchFamily="49" charset="-122"/>
            </a:endParaRPr>
          </a:p>
          <a:p>
            <a:pPr marL="0" indent="0" eaLnBrk="1" hangingPunct="1">
              <a:lnSpc>
                <a:spcPct val="90000"/>
              </a:lnSpc>
              <a:buFontTx/>
              <a:buNone/>
            </a:pPr>
            <a:endParaRPr lang="zh-CN" altLang="en-US" sz="2800" b="1" dirty="0" smtClean="0">
              <a:effectLst/>
              <a:sym typeface="Symbol" pitchFamily="18" charset="2"/>
            </a:endParaRPr>
          </a:p>
          <a:p>
            <a:pPr marL="0" indent="0" eaLnBrk="1" hangingPunct="1">
              <a:lnSpc>
                <a:spcPct val="90000"/>
              </a:lnSpc>
              <a:buFontTx/>
              <a:buNone/>
            </a:pPr>
            <a:r>
              <a:rPr lang="zh-CN" altLang="en-US" sz="2800" b="1" dirty="0" smtClean="0">
                <a:effectLst/>
                <a:sym typeface="Symbol" pitchFamily="18" charset="2"/>
              </a:rPr>
              <a:t> </a:t>
            </a:r>
            <a:r>
              <a:rPr lang="en-US" altLang="zh-CN" sz="2800" b="1" dirty="0" smtClean="0">
                <a:effectLst/>
                <a:ea typeface="黑体" pitchFamily="49" charset="-122"/>
              </a:rPr>
              <a:t>&lt; 1 cm to 60 cm</a:t>
            </a:r>
          </a:p>
          <a:p>
            <a:pPr marL="0" indent="0" eaLnBrk="1" hangingPunct="1">
              <a:lnSpc>
                <a:spcPct val="90000"/>
              </a:lnSpc>
              <a:buFontTx/>
              <a:buNone/>
            </a:pPr>
            <a:r>
              <a:rPr lang="en-US" altLang="zh-CN" sz="2800" b="1" dirty="0" smtClean="0">
                <a:effectLst/>
                <a:sym typeface="Symbol" pitchFamily="18" charset="2"/>
              </a:rPr>
              <a:t> </a:t>
            </a:r>
            <a:r>
              <a:rPr lang="en-US" altLang="zh-CN" sz="2800" b="1" dirty="0" smtClean="0">
                <a:effectLst/>
                <a:ea typeface="黑体" pitchFamily="49" charset="-122"/>
              </a:rPr>
              <a:t>Free-living flatworms </a:t>
            </a:r>
          </a:p>
          <a:p>
            <a:pPr marL="0" indent="0" eaLnBrk="1" hangingPunct="1">
              <a:lnSpc>
                <a:spcPct val="90000"/>
              </a:lnSpc>
              <a:buFontTx/>
              <a:buNone/>
            </a:pPr>
            <a:r>
              <a:rPr lang="en-US" altLang="zh-CN" sz="2800" b="1" dirty="0" smtClean="0">
                <a:effectLst/>
                <a:sym typeface="Symbol" pitchFamily="18" charset="2"/>
              </a:rPr>
              <a:t> </a:t>
            </a:r>
            <a:r>
              <a:rPr lang="en-US" altLang="zh-CN" sz="2800" b="1" dirty="0" smtClean="0">
                <a:effectLst/>
                <a:ea typeface="黑体" pitchFamily="49" charset="-122"/>
              </a:rPr>
              <a:t>Ciliated</a:t>
            </a:r>
          </a:p>
          <a:p>
            <a:pPr marL="0" indent="0" eaLnBrk="1" hangingPunct="1">
              <a:lnSpc>
                <a:spcPct val="90000"/>
              </a:lnSpc>
              <a:buFontTx/>
              <a:buNone/>
            </a:pPr>
            <a:r>
              <a:rPr lang="en-US" altLang="zh-CN" sz="2800" b="1" dirty="0" smtClean="0">
                <a:effectLst/>
                <a:sym typeface="Symbol" pitchFamily="18" charset="2"/>
              </a:rPr>
              <a:t> </a:t>
            </a:r>
            <a:r>
              <a:rPr lang="en-US" altLang="zh-CN" sz="2800" b="1" dirty="0" err="1" smtClean="0">
                <a:effectLst/>
              </a:rPr>
              <a:t>Rhabdite</a:t>
            </a:r>
            <a:r>
              <a:rPr lang="en-US" altLang="zh-CN" sz="2800" b="1" dirty="0" smtClean="0">
                <a:effectLst/>
              </a:rPr>
              <a:t> </a:t>
            </a:r>
            <a:r>
              <a:rPr lang="zh-CN" altLang="en-US" sz="2800" b="1" dirty="0" smtClean="0">
                <a:effectLst/>
              </a:rPr>
              <a:t>杆状体</a:t>
            </a:r>
          </a:p>
          <a:p>
            <a:pPr marL="0" indent="0" eaLnBrk="1" hangingPunct="1">
              <a:lnSpc>
                <a:spcPct val="90000"/>
              </a:lnSpc>
              <a:buFontTx/>
              <a:buNone/>
            </a:pPr>
            <a:r>
              <a:rPr lang="zh-CN" altLang="en-US" sz="2800" b="1" dirty="0" smtClean="0">
                <a:effectLst/>
                <a:sym typeface="Symbol" pitchFamily="18" charset="2"/>
              </a:rPr>
              <a:t> </a:t>
            </a:r>
            <a:r>
              <a:rPr lang="en-US" altLang="zh-CN" sz="2800" b="1" dirty="0" smtClean="0">
                <a:effectLst/>
                <a:ea typeface="黑体" pitchFamily="49" charset="-122"/>
              </a:rPr>
              <a:t>Protractible </a:t>
            </a:r>
            <a:r>
              <a:rPr lang="en-US" altLang="zh-CN" sz="2800" b="1" dirty="0" err="1" smtClean="0">
                <a:effectLst/>
                <a:ea typeface="黑体" pitchFamily="49" charset="-122"/>
              </a:rPr>
              <a:t>porboscis</a:t>
            </a:r>
            <a:r>
              <a:rPr lang="en-US" altLang="zh-CN" sz="2800" b="1" dirty="0" smtClean="0">
                <a:effectLst/>
                <a:ea typeface="黑体" pitchFamily="49" charset="-122"/>
              </a:rPr>
              <a:t> </a:t>
            </a:r>
            <a:r>
              <a:rPr lang="zh-CN" altLang="en-US" sz="2800" b="1" dirty="0" smtClean="0">
                <a:effectLst/>
                <a:ea typeface="黑体" pitchFamily="49" charset="-122"/>
              </a:rPr>
              <a:t>可伸出的吻</a:t>
            </a:r>
          </a:p>
          <a:p>
            <a:pPr marL="0" indent="0" eaLnBrk="1" hangingPunct="1">
              <a:lnSpc>
                <a:spcPct val="90000"/>
              </a:lnSpc>
              <a:buFontTx/>
              <a:buNone/>
            </a:pPr>
            <a:r>
              <a:rPr lang="zh-CN" altLang="en-US" sz="2800" b="1" dirty="0" smtClean="0">
                <a:effectLst/>
                <a:sym typeface="Symbol" pitchFamily="18" charset="2"/>
              </a:rPr>
              <a:t> </a:t>
            </a:r>
            <a:r>
              <a:rPr lang="en-US" altLang="zh-CN" sz="2800" b="1" dirty="0" smtClean="0">
                <a:effectLst/>
                <a:ea typeface="黑体" pitchFamily="49" charset="-122"/>
              </a:rPr>
              <a:t>Mucous glands</a:t>
            </a:r>
            <a:r>
              <a:rPr lang="zh-CN" altLang="en-US" sz="2800" b="1" dirty="0" smtClean="0">
                <a:effectLst/>
                <a:ea typeface="黑体" pitchFamily="49" charset="-122"/>
              </a:rPr>
              <a:t>分泌粘液的腺体</a:t>
            </a:r>
            <a:endParaRPr lang="en-US" altLang="zh-CN" sz="2800" b="1" dirty="0" smtClean="0">
              <a:effectLst/>
              <a:ea typeface="黑体" pitchFamily="49" charset="-122"/>
            </a:endParaRPr>
          </a:p>
          <a:p>
            <a:pPr marL="0" indent="0" eaLnBrk="1" hangingPunct="1">
              <a:lnSpc>
                <a:spcPct val="90000"/>
              </a:lnSpc>
              <a:buFontTx/>
              <a:buNone/>
            </a:pPr>
            <a:r>
              <a:rPr lang="en-US" altLang="zh-CN" sz="2800" b="1" dirty="0" smtClean="0">
                <a:effectLst/>
                <a:sym typeface="Symbol" pitchFamily="18" charset="2"/>
              </a:rPr>
              <a:t> </a:t>
            </a:r>
            <a:r>
              <a:rPr lang="en-US" altLang="zh-CN" sz="2800" b="1" dirty="0" smtClean="0">
                <a:effectLst/>
                <a:ea typeface="黑体" pitchFamily="49" charset="-122"/>
              </a:rPr>
              <a:t>Mostly hermaphroditic</a:t>
            </a:r>
            <a:r>
              <a:rPr lang="zh-CN" altLang="en-US" sz="2800" b="1" dirty="0" smtClean="0">
                <a:effectLst/>
                <a:ea typeface="黑体" pitchFamily="49" charset="-122"/>
              </a:rPr>
              <a:t>雌雄同体</a:t>
            </a:r>
            <a:endParaRPr lang="en-US" altLang="zh-CN" sz="2800" b="1" dirty="0" smtClean="0">
              <a:effectLst/>
              <a:ea typeface="黑体" pitchFamily="49" charset="-122"/>
            </a:endParaRPr>
          </a:p>
          <a:p>
            <a:pPr marL="0" indent="0" eaLnBrk="1" hangingPunct="1">
              <a:lnSpc>
                <a:spcPct val="90000"/>
              </a:lnSpc>
              <a:buFontTx/>
              <a:buNone/>
            </a:pPr>
            <a:r>
              <a:rPr lang="en-US" altLang="zh-CN" sz="2800" b="1" dirty="0" smtClean="0">
                <a:effectLst/>
                <a:sym typeface="Symbol" pitchFamily="18" charset="2"/>
              </a:rPr>
              <a:t></a:t>
            </a:r>
            <a:r>
              <a:rPr lang="en-US" altLang="zh-CN" sz="2800" b="1" dirty="0" smtClean="0">
                <a:effectLst/>
                <a:ea typeface="黑体" pitchFamily="49" charset="-122"/>
              </a:rPr>
              <a:t> Movement, depending on muscle and cilia</a:t>
            </a:r>
          </a:p>
          <a:p>
            <a:pPr marL="0" indent="0" eaLnBrk="1" hangingPunct="1">
              <a:lnSpc>
                <a:spcPct val="90000"/>
              </a:lnSpc>
              <a:buFontTx/>
              <a:buNone/>
            </a:pPr>
            <a:r>
              <a:rPr lang="en-US" altLang="zh-CN" sz="2800" b="1" dirty="0" smtClean="0">
                <a:effectLst/>
                <a:ea typeface="黑体" pitchFamily="49" charset="-122"/>
              </a:rPr>
              <a:t>The former is more important than the latter</a:t>
            </a:r>
          </a:p>
          <a:p>
            <a:pPr marL="0" indent="0" eaLnBrk="1" hangingPunct="1">
              <a:lnSpc>
                <a:spcPct val="90000"/>
              </a:lnSpc>
              <a:buFontTx/>
              <a:buNone/>
            </a:pPr>
            <a:r>
              <a:rPr lang="en-US" altLang="zh-CN" sz="2800" b="1" dirty="0" smtClean="0">
                <a:effectLst/>
                <a:sym typeface="Symbol" pitchFamily="18" charset="2"/>
              </a:rPr>
              <a:t></a:t>
            </a:r>
            <a:r>
              <a:rPr lang="en-US" altLang="zh-CN" sz="2800" b="1" dirty="0" smtClean="0">
                <a:effectLst/>
                <a:ea typeface="黑体" pitchFamily="49" charset="-122"/>
              </a:rPr>
              <a:t> Bottom dwellers, crawling on stones, sand, or vegetation</a:t>
            </a:r>
          </a:p>
        </p:txBody>
      </p:sp>
    </p:spTree>
    <p:extLst>
      <p:ext uri="{BB962C8B-B14F-4D97-AF65-F5344CB8AC3E}">
        <p14:creationId xmlns:p14="http://schemas.microsoft.com/office/powerpoint/2010/main" xmlns="" val="30545112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M420012A"/>
          <p:cNvPicPr>
            <a:picLocks noChangeAspect="1" noChangeArrowheads="1"/>
          </p:cNvPicPr>
          <p:nvPr/>
        </p:nvPicPr>
        <p:blipFill>
          <a:blip r:embed="rId2" cstate="print">
            <a:extLst>
              <a:ext uri="{28A0092B-C50C-407E-A947-70E740481C1C}">
                <a14:useLocalDpi xmlns:a14="http://schemas.microsoft.com/office/drawing/2010/main" xmlns="" val="0"/>
              </a:ext>
            </a:extLst>
          </a:blip>
          <a:srcRect l="4959" t="9447" r="2834" b="18893"/>
          <a:stretch>
            <a:fillRect/>
          </a:stretch>
        </p:blipFill>
        <p:spPr bwMode="auto">
          <a:xfrm>
            <a:off x="539750" y="0"/>
            <a:ext cx="3733800"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299" name="Picture 3" descr="M420012B"/>
          <p:cNvPicPr>
            <a:picLocks noChangeAspect="1" noChangeArrowheads="1"/>
          </p:cNvPicPr>
          <p:nvPr/>
        </p:nvPicPr>
        <p:blipFill>
          <a:blip r:embed="rId3" cstate="print">
            <a:extLst>
              <a:ext uri="{28A0092B-C50C-407E-A947-70E740481C1C}">
                <a14:useLocalDpi xmlns:a14="http://schemas.microsoft.com/office/drawing/2010/main" xmlns="" val="0"/>
              </a:ext>
            </a:extLst>
          </a:blip>
          <a:srcRect l="4959" t="6613" r="3543" b="4723"/>
          <a:stretch>
            <a:fillRect/>
          </a:stretch>
        </p:blipFill>
        <p:spPr bwMode="auto">
          <a:xfrm>
            <a:off x="4932363" y="0"/>
            <a:ext cx="3763962" cy="3211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0" name="Picture 4" descr="M420012C"/>
          <p:cNvPicPr>
            <a:picLocks noChangeAspect="1" noChangeArrowheads="1"/>
          </p:cNvPicPr>
          <p:nvPr/>
        </p:nvPicPr>
        <p:blipFill>
          <a:blip r:embed="rId4" cstate="print">
            <a:extLst>
              <a:ext uri="{28A0092B-C50C-407E-A947-70E740481C1C}">
                <a14:useLocalDpi xmlns:a14="http://schemas.microsoft.com/office/drawing/2010/main" xmlns="" val="0"/>
              </a:ext>
            </a:extLst>
          </a:blip>
          <a:srcRect l="4959" t="6613" r="5669" b="4723"/>
          <a:stretch>
            <a:fillRect/>
          </a:stretch>
        </p:blipFill>
        <p:spPr bwMode="auto">
          <a:xfrm>
            <a:off x="5715000" y="3276600"/>
            <a:ext cx="342900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1" name="Picture 5" descr="M420012D"/>
          <p:cNvPicPr>
            <a:picLocks noChangeAspect="1" noChangeArrowheads="1"/>
          </p:cNvPicPr>
          <p:nvPr/>
        </p:nvPicPr>
        <p:blipFill>
          <a:blip r:embed="rId5" cstate="print">
            <a:extLst>
              <a:ext uri="{28A0092B-C50C-407E-A947-70E740481C1C}">
                <a14:useLocalDpi xmlns:a14="http://schemas.microsoft.com/office/drawing/2010/main" xmlns="" val="0"/>
              </a:ext>
            </a:extLst>
          </a:blip>
          <a:srcRect l="4723" t="4959" r="3778" b="2834"/>
          <a:stretch>
            <a:fillRect/>
          </a:stretch>
        </p:blipFill>
        <p:spPr bwMode="auto">
          <a:xfrm>
            <a:off x="3276600" y="3276600"/>
            <a:ext cx="2590800"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2" name="Picture 6" descr="M420012E"/>
          <p:cNvPicPr>
            <a:picLocks noChangeAspect="1" noChangeArrowheads="1"/>
          </p:cNvPicPr>
          <p:nvPr/>
        </p:nvPicPr>
        <p:blipFill>
          <a:blip r:embed="rId6" cstate="print">
            <a:extLst>
              <a:ext uri="{28A0092B-C50C-407E-A947-70E740481C1C}">
                <a14:useLocalDpi xmlns:a14="http://schemas.microsoft.com/office/drawing/2010/main" xmlns="" val="0"/>
              </a:ext>
            </a:extLst>
          </a:blip>
          <a:srcRect l="4959" t="1889" r="4959" b="5669"/>
          <a:stretch>
            <a:fillRect/>
          </a:stretch>
        </p:blipFill>
        <p:spPr bwMode="auto">
          <a:xfrm>
            <a:off x="0" y="3276600"/>
            <a:ext cx="3363913"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273106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3" descr="涡虫纲的分类"/>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152400" y="1700213"/>
            <a:ext cx="8734425" cy="5157787"/>
          </a:xfrm>
          <a:prstGeom prst="rect">
            <a:avLst/>
          </a:prstGeom>
          <a:solidFill>
            <a:srgbClr val="FFFFFF"/>
          </a:solidFill>
          <a:ln w="9525">
            <a:solidFill>
              <a:srgbClr val="FFFFFF"/>
            </a:solidFill>
            <a:miter lim="800000"/>
            <a:headEnd/>
            <a:tailEnd/>
          </a:ln>
        </p:spPr>
      </p:pic>
      <p:sp>
        <p:nvSpPr>
          <p:cNvPr id="56323" name="Rectangle 5"/>
          <p:cNvSpPr>
            <a:spLocks noChangeArrowheads="1"/>
          </p:cNvSpPr>
          <p:nvPr/>
        </p:nvSpPr>
        <p:spPr bwMode="auto">
          <a:xfrm>
            <a:off x="14288" y="58738"/>
            <a:ext cx="9144000" cy="1631216"/>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9525" algn="ctr">
                <a:solidFill>
                  <a:srgbClr val="0000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342900" indent="-342900"/>
            <a:r>
              <a:rPr lang="en-US" altLang="zh-CN" sz="2000" b="1" dirty="0">
                <a:latin typeface="Arial" charset="0"/>
              </a:rPr>
              <a:t>Debate for taxonomy</a:t>
            </a:r>
          </a:p>
          <a:p>
            <a:pPr marL="342900" indent="-342900"/>
            <a:r>
              <a:rPr lang="en-US" altLang="zh-CN" sz="2000" b="1" dirty="0">
                <a:latin typeface="Arial" charset="0"/>
                <a:sym typeface="Symbol" pitchFamily="18" charset="2"/>
              </a:rPr>
              <a:t> </a:t>
            </a:r>
            <a:r>
              <a:rPr lang="zh-CN" altLang="en-US" sz="2000" b="1" dirty="0">
                <a:latin typeface="Arial" charset="0"/>
              </a:rPr>
              <a:t>过去，一直根据消化管的有无及其复杂程度分为</a:t>
            </a:r>
            <a:r>
              <a:rPr lang="zh-CN" altLang="en-US" sz="2000" b="1">
                <a:latin typeface="Arial" charset="0"/>
              </a:rPr>
              <a:t>无</a:t>
            </a:r>
            <a:r>
              <a:rPr lang="zh-CN" altLang="en-US" sz="2000" b="1" smtClean="0">
                <a:latin typeface="Arial" charset="0"/>
              </a:rPr>
              <a:t>肠目、</a:t>
            </a:r>
            <a:r>
              <a:rPr lang="zh-CN" altLang="en-US" sz="2000" b="1" dirty="0">
                <a:latin typeface="Arial" charset="0"/>
              </a:rPr>
              <a:t>单肠目、三肠目及多肠目</a:t>
            </a:r>
          </a:p>
          <a:p>
            <a:pPr marL="342900" indent="-342900"/>
            <a:r>
              <a:rPr lang="zh-CN" altLang="en-US" sz="2000" b="1" dirty="0">
                <a:latin typeface="Arial" charset="0"/>
                <a:sym typeface="Symbol" pitchFamily="18" charset="2"/>
              </a:rPr>
              <a:t> </a:t>
            </a:r>
            <a:r>
              <a:rPr lang="zh-CN" altLang="en-US" sz="2000" b="1" dirty="0">
                <a:latin typeface="Arial" charset="0"/>
              </a:rPr>
              <a:t>近年来，许多学者认为以生殖系统为主要依据并结合消化管的结构进行分类较为合理</a:t>
            </a:r>
          </a:p>
        </p:txBody>
      </p:sp>
      <p:sp>
        <p:nvSpPr>
          <p:cNvPr id="56324" name="TextBox 1"/>
          <p:cNvSpPr txBox="1">
            <a:spLocks noChangeArrowheads="1"/>
          </p:cNvSpPr>
          <p:nvPr/>
        </p:nvSpPr>
        <p:spPr bwMode="auto">
          <a:xfrm>
            <a:off x="323850" y="2636838"/>
            <a:ext cx="1262063"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r>
              <a:rPr lang="zh-CN" altLang="en-US" sz="2800"/>
              <a:t>单肠目</a:t>
            </a:r>
          </a:p>
        </p:txBody>
      </p:sp>
    </p:spTree>
    <p:extLst>
      <p:ext uri="{BB962C8B-B14F-4D97-AF65-F5344CB8AC3E}">
        <p14:creationId xmlns:p14="http://schemas.microsoft.com/office/powerpoint/2010/main" xmlns="" val="34948480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0" y="57150"/>
            <a:ext cx="9144000" cy="6800850"/>
          </a:xfrm>
          <a:prstGeom prst="rect">
            <a:avLst/>
          </a:prstGeom>
          <a:solidFill>
            <a:srgbClr val="0000FF"/>
          </a:solidFill>
          <a:ln w="9525">
            <a:solidFill>
              <a:srgbClr val="0000FF"/>
            </a:solidFill>
            <a:miter lim="800000"/>
            <a:headEnd/>
            <a:tailEnd/>
          </a:ln>
        </p:spPr>
        <p:txBody>
          <a:bodyPr/>
          <a:lstStyle/>
          <a:p>
            <a:pPr>
              <a:lnSpc>
                <a:spcPct val="100000"/>
              </a:lnSpc>
              <a:spcBef>
                <a:spcPct val="0"/>
              </a:spcBef>
            </a:pPr>
            <a:endParaRPr lang="zh-CN" altLang="zh-CN" sz="2000" b="1">
              <a:solidFill>
                <a:schemeClr val="bg1"/>
              </a:solidFill>
              <a:latin typeface="Arial" charset="0"/>
              <a:ea typeface="宋体" charset="-122"/>
              <a:sym typeface="Symbol" pitchFamily="18" charset="2"/>
            </a:endParaRPr>
          </a:p>
        </p:txBody>
      </p:sp>
      <p:pic>
        <p:nvPicPr>
          <p:cNvPr id="57347" name="Picture 3" descr="pl7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50" y="100013"/>
            <a:ext cx="4157663" cy="5876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48" name="Picture 4" descr="pl8s"/>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083175" y="692150"/>
            <a:ext cx="4154488" cy="5805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83293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0" y="57150"/>
            <a:ext cx="9144000" cy="6800850"/>
          </a:xfrm>
          <a:prstGeom prst="rect">
            <a:avLst/>
          </a:prstGeom>
          <a:solidFill>
            <a:srgbClr val="0000FF"/>
          </a:solidFill>
          <a:ln w="9525">
            <a:solidFill>
              <a:srgbClr val="0000FF"/>
            </a:solidFill>
            <a:miter lim="800000"/>
            <a:headEnd/>
            <a:tailEnd/>
          </a:ln>
        </p:spPr>
        <p:txBody>
          <a:bodyPr/>
          <a:lstStyle/>
          <a:p>
            <a:pPr>
              <a:lnSpc>
                <a:spcPct val="100000"/>
              </a:lnSpc>
              <a:spcBef>
                <a:spcPct val="0"/>
              </a:spcBef>
            </a:pPr>
            <a:endParaRPr lang="zh-CN" altLang="zh-CN" sz="2000" b="1">
              <a:solidFill>
                <a:schemeClr val="bg1"/>
              </a:solidFill>
              <a:latin typeface="Arial" charset="0"/>
              <a:ea typeface="宋体" charset="-122"/>
              <a:sym typeface="Symbol" pitchFamily="18" charset="2"/>
            </a:endParaRPr>
          </a:p>
        </p:txBody>
      </p:sp>
      <p:pic>
        <p:nvPicPr>
          <p:cNvPr id="58371" name="Picture 5" descr="turbellaria"/>
          <p:cNvPicPr>
            <a:picLocks noGrp="1" noChangeAspect="1" noChangeArrowheads="1"/>
          </p:cNvPicPr>
          <p:nvPr>
            <p:ph type="body"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6588" y="260350"/>
            <a:ext cx="4583112" cy="611028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2" name="Picture 6" descr="flatworm2[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80075" y="2349500"/>
            <a:ext cx="3033713" cy="2274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3" name="Picture 7" descr="FlatWorm[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80075" y="31750"/>
            <a:ext cx="30607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4" name="Picture 8" descr="Lab_4a-01a"/>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692775" y="4772025"/>
            <a:ext cx="3070225" cy="2043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331698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bwMode="auto">
          <a:xfrm>
            <a:off x="14288" y="103188"/>
            <a:ext cx="9144000" cy="4117975"/>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eaLnBrk="1" hangingPunct="1"/>
            <a:r>
              <a:rPr lang="en-US" altLang="zh-CN" sz="2800" b="1" dirty="0" smtClean="0">
                <a:solidFill>
                  <a:schemeClr val="tx1"/>
                </a:solidFill>
                <a:effectLst/>
                <a:latin typeface="+mn-lt"/>
                <a:ea typeface="黑体" pitchFamily="49" charset="-122"/>
              </a:rPr>
              <a:t>Freshwater </a:t>
            </a:r>
            <a:r>
              <a:rPr lang="en-US" altLang="zh-CN" sz="2800" b="1" dirty="0" err="1" smtClean="0">
                <a:solidFill>
                  <a:schemeClr val="tx1"/>
                </a:solidFill>
                <a:effectLst/>
                <a:latin typeface="+mn-lt"/>
              </a:rPr>
              <a:t>turbellarians</a:t>
            </a:r>
            <a:r>
              <a:rPr lang="en-US" altLang="zh-CN" sz="2800" b="1" dirty="0" smtClean="0">
                <a:solidFill>
                  <a:schemeClr val="tx1"/>
                </a:solidFill>
                <a:effectLst/>
                <a:latin typeface="+mn-lt"/>
              </a:rPr>
              <a:t> prefer to inhabit mountain streams </a:t>
            </a:r>
            <a:r>
              <a:rPr lang="en-US" altLang="zh-CN" sz="2800" b="1" dirty="0" smtClean="0">
                <a:solidFill>
                  <a:schemeClr val="tx1"/>
                </a:solidFill>
                <a:effectLst/>
                <a:latin typeface="+mn-lt"/>
                <a:ea typeface="黑体" pitchFamily="49" charset="-122"/>
              </a:rPr>
              <a:t>feeding small animals</a:t>
            </a:r>
            <a:r>
              <a:rPr lang="en-US" altLang="zh-CN" sz="2400" b="1" dirty="0" smtClean="0">
                <a:solidFill>
                  <a:schemeClr val="tx1"/>
                </a:solidFill>
                <a:effectLst/>
                <a:latin typeface="+mn-lt"/>
                <a:ea typeface="黑体" pitchFamily="49" charset="-122"/>
              </a:rPr>
              <a:t/>
            </a:r>
            <a:br>
              <a:rPr lang="en-US" altLang="zh-CN" sz="2400" b="1" dirty="0" smtClean="0">
                <a:solidFill>
                  <a:schemeClr val="tx1"/>
                </a:solidFill>
                <a:effectLst/>
                <a:latin typeface="+mn-lt"/>
                <a:ea typeface="黑体" pitchFamily="49" charset="-122"/>
              </a:rPr>
            </a:br>
            <a:r>
              <a:rPr lang="en-US" altLang="zh-CN" sz="2400" b="1" dirty="0" smtClean="0">
                <a:solidFill>
                  <a:schemeClr val="tx1"/>
                </a:solidFill>
                <a:effectLst/>
                <a:latin typeface="+mn-lt"/>
                <a:ea typeface="黑体" pitchFamily="49" charset="-122"/>
              </a:rPr>
              <a:t/>
            </a:r>
            <a:br>
              <a:rPr lang="en-US" altLang="zh-CN" sz="2400" b="1" dirty="0" smtClean="0">
                <a:solidFill>
                  <a:schemeClr val="tx1"/>
                </a:solidFill>
                <a:effectLst/>
                <a:latin typeface="+mn-lt"/>
                <a:ea typeface="黑体" pitchFamily="49" charset="-122"/>
              </a:rPr>
            </a:br>
            <a:r>
              <a:rPr lang="en-US" altLang="zh-CN" sz="2400" b="1" dirty="0" smtClean="0">
                <a:solidFill>
                  <a:schemeClr val="tx1"/>
                </a:solidFill>
                <a:effectLst/>
                <a:latin typeface="+mn-lt"/>
                <a:ea typeface="黑体" pitchFamily="49" charset="-122"/>
              </a:rPr>
              <a:t>In England, Dr. </a:t>
            </a:r>
            <a:r>
              <a:rPr lang="en-US" altLang="zh-CN" sz="2400" b="1" dirty="0" err="1" smtClean="0">
                <a:solidFill>
                  <a:schemeClr val="tx1"/>
                </a:solidFill>
                <a:effectLst/>
                <a:latin typeface="+mn-lt"/>
              </a:rPr>
              <a:t>Reynoldson</a:t>
            </a:r>
            <a:r>
              <a:rPr lang="en-US" altLang="zh-CN" sz="2400" b="1" dirty="0" smtClean="0">
                <a:solidFill>
                  <a:schemeClr val="tx1"/>
                </a:solidFill>
                <a:effectLst/>
                <a:latin typeface="+mn-lt"/>
              </a:rPr>
              <a:t> found that six specie he studied bred once a year</a:t>
            </a:r>
            <a:br>
              <a:rPr lang="en-US" altLang="zh-CN" sz="2400" b="1" dirty="0" smtClean="0">
                <a:solidFill>
                  <a:schemeClr val="tx1"/>
                </a:solidFill>
                <a:effectLst/>
                <a:latin typeface="+mn-lt"/>
              </a:rPr>
            </a:br>
            <a:r>
              <a:rPr lang="en-US" altLang="zh-CN" sz="2400" b="1" dirty="0" smtClean="0">
                <a:solidFill>
                  <a:schemeClr val="tx1"/>
                </a:solidFill>
                <a:effectLst/>
                <a:latin typeface="+mn-lt"/>
              </a:rPr>
              <a:t/>
            </a:r>
            <a:br>
              <a:rPr lang="en-US" altLang="zh-CN" sz="2400" b="1" dirty="0" smtClean="0">
                <a:solidFill>
                  <a:schemeClr val="tx1"/>
                </a:solidFill>
                <a:effectLst/>
                <a:latin typeface="+mn-lt"/>
              </a:rPr>
            </a:br>
            <a:r>
              <a:rPr lang="en-US" altLang="zh-CN" sz="2400" b="1" dirty="0" smtClean="0">
                <a:solidFill>
                  <a:schemeClr val="tx1"/>
                </a:solidFill>
                <a:effectLst/>
                <a:latin typeface="+mn-lt"/>
              </a:rPr>
              <a:t>Moreover, he described the reproductive patterns of 11 freshwater </a:t>
            </a:r>
            <a:r>
              <a:rPr lang="en-US" altLang="zh-CN" sz="2400" b="1" dirty="0" err="1" smtClean="0">
                <a:solidFill>
                  <a:schemeClr val="tx1"/>
                </a:solidFill>
                <a:effectLst/>
                <a:latin typeface="+mn-lt"/>
              </a:rPr>
              <a:t>turbellarians</a:t>
            </a:r>
            <a:r>
              <a:rPr lang="en-US" altLang="zh-CN" sz="2400" b="1" dirty="0" smtClean="0">
                <a:solidFill>
                  <a:schemeClr val="tx1"/>
                </a:solidFill>
                <a:effectLst/>
                <a:latin typeface="+mn-lt"/>
              </a:rPr>
              <a:t/>
            </a:r>
            <a:br>
              <a:rPr lang="en-US" altLang="zh-CN" sz="2400" b="1" dirty="0" smtClean="0">
                <a:solidFill>
                  <a:schemeClr val="tx1"/>
                </a:solidFill>
                <a:effectLst/>
                <a:latin typeface="+mn-lt"/>
              </a:rPr>
            </a:br>
            <a:r>
              <a:rPr lang="en-US" altLang="zh-CN" sz="2000" b="1" dirty="0" smtClean="0">
                <a:solidFill>
                  <a:schemeClr val="tx1"/>
                </a:solidFill>
                <a:effectLst/>
                <a:latin typeface="+mn-lt"/>
              </a:rPr>
              <a:t>2 species: only asexual reproduction</a:t>
            </a:r>
            <a:br>
              <a:rPr lang="en-US" altLang="zh-CN" sz="2000" b="1" dirty="0" smtClean="0">
                <a:solidFill>
                  <a:schemeClr val="tx1"/>
                </a:solidFill>
                <a:effectLst/>
                <a:latin typeface="+mn-lt"/>
              </a:rPr>
            </a:br>
            <a:r>
              <a:rPr lang="en-US" altLang="zh-CN" sz="2000" b="1" dirty="0" smtClean="0">
                <a:solidFill>
                  <a:schemeClr val="tx1"/>
                </a:solidFill>
                <a:effectLst/>
                <a:latin typeface="+mn-lt"/>
              </a:rPr>
              <a:t>7 </a:t>
            </a:r>
            <a:r>
              <a:rPr lang="en-US" altLang="zh-CN" sz="2000" b="1" dirty="0" err="1" smtClean="0">
                <a:solidFill>
                  <a:schemeClr val="tx1"/>
                </a:solidFill>
                <a:effectLst/>
                <a:latin typeface="+mn-lt"/>
              </a:rPr>
              <a:t>speices</a:t>
            </a:r>
            <a:r>
              <a:rPr lang="en-US" altLang="zh-CN" sz="2000" b="1" dirty="0" smtClean="0">
                <a:solidFill>
                  <a:schemeClr val="tx1"/>
                </a:solidFill>
                <a:effectLst/>
                <a:latin typeface="+mn-lt"/>
              </a:rPr>
              <a:t>: only sexual reproduction</a:t>
            </a:r>
            <a:br>
              <a:rPr lang="en-US" altLang="zh-CN" sz="2000" b="1" dirty="0" smtClean="0">
                <a:solidFill>
                  <a:schemeClr val="tx1"/>
                </a:solidFill>
                <a:effectLst/>
                <a:latin typeface="+mn-lt"/>
              </a:rPr>
            </a:br>
            <a:r>
              <a:rPr lang="en-US" altLang="zh-CN" sz="2000" b="1" dirty="0" smtClean="0">
                <a:solidFill>
                  <a:schemeClr val="tx1"/>
                </a:solidFill>
                <a:effectLst/>
                <a:latin typeface="+mn-lt"/>
              </a:rPr>
              <a:t>2 species: both asexual and sexual reproduction</a:t>
            </a:r>
            <a:br>
              <a:rPr lang="en-US" altLang="zh-CN" sz="2000" b="1" dirty="0" smtClean="0">
                <a:solidFill>
                  <a:schemeClr val="tx1"/>
                </a:solidFill>
                <a:effectLst/>
                <a:latin typeface="+mn-lt"/>
              </a:rPr>
            </a:br>
            <a:endParaRPr lang="en-US" altLang="zh-CN" sz="2000" b="1" dirty="0" smtClean="0">
              <a:solidFill>
                <a:schemeClr val="tx1"/>
              </a:solidFill>
              <a:effectLst/>
              <a:latin typeface="+mn-lt"/>
            </a:endParaRPr>
          </a:p>
        </p:txBody>
      </p:sp>
      <p:pic>
        <p:nvPicPr>
          <p:cNvPr id="59395" name="Picture 7" descr="s_iplanar001p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0" y="4927600"/>
            <a:ext cx="2016125" cy="105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396" name="Picture 8" descr="xinsrc_421103231733234305992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88166" y="3576637"/>
            <a:ext cx="3600450" cy="2701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0925458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M420009"/>
          <p:cNvPicPr>
            <a:picLocks noChangeAspect="1" noChangeArrowheads="1"/>
          </p:cNvPicPr>
          <p:nvPr/>
        </p:nvPicPr>
        <p:blipFill>
          <a:blip r:embed="rId2" cstate="print">
            <a:extLst>
              <a:ext uri="{28A0092B-C50C-407E-A947-70E740481C1C}">
                <a14:useLocalDpi xmlns:a14="http://schemas.microsoft.com/office/drawing/2010/main" xmlns="" val="0"/>
              </a:ext>
            </a:extLst>
          </a:blip>
          <a:srcRect l="1801" t="61618" r="57150" b="6697"/>
          <a:stretch>
            <a:fillRect/>
          </a:stretch>
        </p:blipFill>
        <p:spPr bwMode="auto">
          <a:xfrm>
            <a:off x="228600" y="2823196"/>
            <a:ext cx="37338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19" name="Picture 4" descr="M420009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67200" y="2209800"/>
            <a:ext cx="4495800" cy="381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420" name="Rectangle 5"/>
          <p:cNvSpPr>
            <a:spLocks noChangeArrowheads="1"/>
          </p:cNvSpPr>
          <p:nvPr/>
        </p:nvSpPr>
        <p:spPr bwMode="auto">
          <a:xfrm>
            <a:off x="14288" y="17463"/>
            <a:ext cx="9144000" cy="1815882"/>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9525" algn="ctr">
                <a:solidFill>
                  <a:srgbClr val="0000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US" altLang="zh-CN" sz="2800" b="1" dirty="0">
                <a:latin typeface="+mn-lt"/>
              </a:rPr>
              <a:t>Fertilized eggs are enclosed in a hard capsule called a cocoon, which are expelled from the genital </a:t>
            </a:r>
            <a:r>
              <a:rPr lang="en-US" altLang="zh-CN" sz="2800" b="1" dirty="0" smtClean="0">
                <a:latin typeface="+mn-lt"/>
              </a:rPr>
              <a:t>pore</a:t>
            </a:r>
            <a:r>
              <a:rPr lang="en-US" altLang="zh-CN" sz="2800" b="1" dirty="0">
                <a:latin typeface="+mn-lt"/>
              </a:rPr>
              <a:t/>
            </a:r>
            <a:br>
              <a:rPr lang="en-US" altLang="zh-CN" sz="2800" b="1" dirty="0">
                <a:latin typeface="+mn-lt"/>
              </a:rPr>
            </a:br>
            <a:r>
              <a:rPr lang="en-US" altLang="zh-CN" sz="2800" b="1" dirty="0">
                <a:latin typeface="+mn-lt"/>
              </a:rPr>
              <a:t>(</a:t>
            </a:r>
            <a:r>
              <a:rPr lang="zh-CN" altLang="en-US" sz="2800" b="1" dirty="0">
                <a:latin typeface="+mn-lt"/>
              </a:rPr>
              <a:t>卵茧</a:t>
            </a:r>
            <a:r>
              <a:rPr lang="zh-CN" altLang="en-US" sz="2800" b="1" dirty="0" smtClean="0">
                <a:latin typeface="+mn-lt"/>
              </a:rPr>
              <a:t>）</a:t>
            </a:r>
            <a:r>
              <a:rPr lang="en-US" altLang="zh-CN" sz="2800" b="1" dirty="0" smtClean="0">
                <a:latin typeface="+mn-lt"/>
              </a:rPr>
              <a:t>These </a:t>
            </a:r>
            <a:r>
              <a:rPr lang="en-US" altLang="zh-CN" sz="2800" b="1" dirty="0" err="1">
                <a:latin typeface="+mn-lt"/>
              </a:rPr>
              <a:t>coccons</a:t>
            </a:r>
            <a:r>
              <a:rPr lang="en-US" altLang="zh-CN" sz="2800" b="1" dirty="0">
                <a:latin typeface="+mn-lt"/>
              </a:rPr>
              <a:t> attached the substrate by a stalk</a:t>
            </a:r>
            <a:r>
              <a:rPr lang="zh-CN" altLang="en-US" sz="2800" b="1" dirty="0">
                <a:latin typeface="+mn-lt"/>
              </a:rPr>
              <a:t>（杆）</a:t>
            </a:r>
            <a:endParaRPr lang="en-US" altLang="zh-CN" sz="2800" b="1" dirty="0">
              <a:latin typeface="+mn-lt"/>
            </a:endParaRPr>
          </a:p>
        </p:txBody>
      </p:sp>
    </p:spTree>
    <p:extLst>
      <p:ext uri="{BB962C8B-B14F-4D97-AF65-F5344CB8AC3E}">
        <p14:creationId xmlns:p14="http://schemas.microsoft.com/office/powerpoint/2010/main" xmlns="" val="18883483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bwMode="auto">
          <a:xfrm>
            <a:off x="0" y="261938"/>
            <a:ext cx="9144000" cy="63817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80000"/>
              </a:lnSpc>
              <a:buFontTx/>
              <a:buNone/>
            </a:pPr>
            <a:r>
              <a:rPr lang="en-US" altLang="zh-CN" sz="3600" b="1" dirty="0" smtClean="0">
                <a:effectLst/>
              </a:rPr>
              <a:t>Class </a:t>
            </a:r>
            <a:r>
              <a:rPr lang="en-US" altLang="zh-CN" sz="3600" b="1" dirty="0" err="1" smtClean="0">
                <a:effectLst/>
              </a:rPr>
              <a:t>Monogenea</a:t>
            </a:r>
            <a:r>
              <a:rPr lang="en-US" altLang="zh-CN" sz="3600" b="1" dirty="0" smtClean="0">
                <a:effectLst/>
              </a:rPr>
              <a:t> </a:t>
            </a:r>
            <a:r>
              <a:rPr lang="zh-CN" altLang="en-US" sz="3600" b="1" dirty="0" smtClean="0">
                <a:effectLst/>
              </a:rPr>
              <a:t>单殖纲</a:t>
            </a:r>
            <a:endParaRPr lang="zh-CN" altLang="en-US" b="1" dirty="0" smtClean="0">
              <a:effectLst/>
              <a:ea typeface="黑体" pitchFamily="49" charset="-122"/>
            </a:endParaRPr>
          </a:p>
          <a:p>
            <a:pPr marL="0" indent="0" eaLnBrk="1" hangingPunct="1">
              <a:lnSpc>
                <a:spcPct val="80000"/>
              </a:lnSpc>
              <a:buFontTx/>
              <a:buNone/>
            </a:pPr>
            <a:endParaRPr lang="zh-CN" altLang="en-US" sz="2800" b="1" dirty="0" smtClean="0">
              <a:effectLst/>
              <a:ea typeface="黑体" pitchFamily="49" charset="-122"/>
            </a:endParaRPr>
          </a:p>
          <a:p>
            <a:pPr marL="0" indent="0" eaLnBrk="1" hangingPunct="1">
              <a:lnSpc>
                <a:spcPct val="80000"/>
              </a:lnSpc>
              <a:buFontTx/>
              <a:buNone/>
            </a:pPr>
            <a:r>
              <a:rPr lang="zh-CN" altLang="en-US" sz="2800" b="1" dirty="0" smtClean="0">
                <a:effectLst/>
                <a:sym typeface="Symbol" pitchFamily="18" charset="2"/>
              </a:rPr>
              <a:t> </a:t>
            </a:r>
            <a:r>
              <a:rPr lang="en-US" altLang="zh-CN" sz="2800" b="1" dirty="0" smtClean="0">
                <a:effectLst/>
                <a:sym typeface="Symbol" pitchFamily="18" charset="2"/>
              </a:rPr>
              <a:t>0.15-20 mm</a:t>
            </a:r>
            <a:endParaRPr lang="en-US" altLang="zh-CN" sz="2800" b="1" dirty="0" smtClean="0">
              <a:effectLst/>
              <a:ea typeface="黑体" pitchFamily="49" charset="-122"/>
            </a:endParaRPr>
          </a:p>
          <a:p>
            <a:pPr marL="0" indent="0" eaLnBrk="1" hangingPunct="1">
              <a:lnSpc>
                <a:spcPct val="80000"/>
              </a:lnSpc>
              <a:buFontTx/>
              <a:buNone/>
            </a:pPr>
            <a:r>
              <a:rPr lang="en-US" altLang="zh-CN" sz="2800" b="1" dirty="0" smtClean="0">
                <a:effectLst/>
                <a:sym typeface="Symbol" pitchFamily="18" charset="2"/>
              </a:rPr>
              <a:t> </a:t>
            </a:r>
            <a:r>
              <a:rPr lang="en-US" altLang="zh-CN" sz="2800" b="1" dirty="0" smtClean="0">
                <a:effectLst/>
                <a:ea typeface="黑体" pitchFamily="49" charset="-122"/>
              </a:rPr>
              <a:t>Mostly </a:t>
            </a:r>
            <a:r>
              <a:rPr lang="en-US" altLang="zh-CN" sz="2800" b="1" dirty="0" err="1" smtClean="0">
                <a:effectLst/>
                <a:ea typeface="黑体" pitchFamily="49" charset="-122"/>
              </a:rPr>
              <a:t>ectoparasites</a:t>
            </a:r>
            <a:endParaRPr lang="en-US" altLang="zh-CN" sz="2800" b="1" dirty="0" smtClean="0">
              <a:effectLst/>
              <a:ea typeface="黑体" pitchFamily="49" charset="-122"/>
            </a:endParaRPr>
          </a:p>
          <a:p>
            <a:pPr marL="0" indent="0" eaLnBrk="1" hangingPunct="1">
              <a:lnSpc>
                <a:spcPct val="80000"/>
              </a:lnSpc>
              <a:buFontTx/>
              <a:buNone/>
            </a:pPr>
            <a:r>
              <a:rPr lang="en-US" altLang="zh-CN" sz="2800" b="1" dirty="0" smtClean="0">
                <a:effectLst/>
                <a:sym typeface="Symbol" pitchFamily="18" charset="2"/>
              </a:rPr>
              <a:t> </a:t>
            </a:r>
            <a:r>
              <a:rPr lang="en-US" altLang="zh-CN" sz="2800" b="1" dirty="0" smtClean="0">
                <a:effectLst/>
                <a:ea typeface="黑体" pitchFamily="49" charset="-122"/>
              </a:rPr>
              <a:t>Single hosts, usually fishes</a:t>
            </a:r>
          </a:p>
          <a:p>
            <a:pPr marL="0" indent="0" eaLnBrk="1" hangingPunct="1">
              <a:lnSpc>
                <a:spcPct val="80000"/>
              </a:lnSpc>
              <a:buFontTx/>
              <a:buNone/>
            </a:pPr>
            <a:r>
              <a:rPr lang="en-US" altLang="zh-CN" sz="2800" b="1" dirty="0" smtClean="0">
                <a:effectLst/>
                <a:sym typeface="Symbol" pitchFamily="18" charset="2"/>
              </a:rPr>
              <a:t> </a:t>
            </a:r>
            <a:r>
              <a:rPr lang="en-US" altLang="zh-CN" sz="2800" b="1" dirty="0" smtClean="0">
                <a:effectLst/>
                <a:ea typeface="黑体" pitchFamily="49" charset="-122"/>
              </a:rPr>
              <a:t>Both </a:t>
            </a:r>
            <a:r>
              <a:rPr lang="en-US" altLang="zh-CN" sz="2800" b="1" dirty="0" err="1" smtClean="0">
                <a:effectLst/>
              </a:rPr>
              <a:t>prohaptor</a:t>
            </a:r>
            <a:r>
              <a:rPr lang="en-US" altLang="zh-CN" sz="2800" b="1" dirty="0" smtClean="0">
                <a:effectLst/>
              </a:rPr>
              <a:t> </a:t>
            </a:r>
            <a:r>
              <a:rPr lang="zh-CN" altLang="en-US" sz="2800" b="1" dirty="0" smtClean="0">
                <a:effectLst/>
              </a:rPr>
              <a:t>前吸盘 </a:t>
            </a:r>
            <a:r>
              <a:rPr lang="en-US" altLang="zh-CN" sz="2800" b="1" dirty="0" smtClean="0">
                <a:effectLst/>
              </a:rPr>
              <a:t>and </a:t>
            </a:r>
            <a:r>
              <a:rPr lang="en-US" altLang="zh-CN" sz="2800" b="1" dirty="0" err="1" smtClean="0">
                <a:effectLst/>
              </a:rPr>
              <a:t>opisthaptor</a:t>
            </a:r>
            <a:r>
              <a:rPr lang="en-US" altLang="zh-CN" sz="2800" b="1" dirty="0" smtClean="0">
                <a:effectLst/>
              </a:rPr>
              <a:t> </a:t>
            </a:r>
            <a:r>
              <a:rPr lang="zh-CN" altLang="en-US" sz="2800" b="1" dirty="0" smtClean="0">
                <a:effectLst/>
              </a:rPr>
              <a:t>后吸盘</a:t>
            </a:r>
            <a:endParaRPr lang="zh-CN" altLang="en-US" sz="2800" b="1" dirty="0" smtClean="0">
              <a:effectLst/>
              <a:ea typeface="黑体" pitchFamily="49" charset="-122"/>
            </a:endParaRPr>
          </a:p>
          <a:p>
            <a:pPr marL="0" indent="0" eaLnBrk="1" hangingPunct="1">
              <a:lnSpc>
                <a:spcPct val="80000"/>
              </a:lnSpc>
              <a:buFontTx/>
              <a:buNone/>
            </a:pPr>
            <a:r>
              <a:rPr lang="zh-CN" altLang="en-US" sz="2800" b="1" dirty="0" smtClean="0">
                <a:effectLst/>
                <a:sym typeface="Symbol" pitchFamily="18" charset="2"/>
              </a:rPr>
              <a:t> </a:t>
            </a:r>
            <a:r>
              <a:rPr lang="en-US" altLang="zh-CN" sz="2800" b="1" dirty="0" smtClean="0">
                <a:effectLst/>
                <a:ea typeface="黑体" pitchFamily="49" charset="-122"/>
              </a:rPr>
              <a:t>Hermaphroditic</a:t>
            </a:r>
            <a:r>
              <a:rPr lang="zh-CN" altLang="en-US" sz="2800" b="1" dirty="0" smtClean="0">
                <a:effectLst/>
                <a:ea typeface="黑体" pitchFamily="49" charset="-122"/>
              </a:rPr>
              <a:t>雌雄同体</a:t>
            </a:r>
            <a:endParaRPr lang="en-US" altLang="zh-CN" sz="2800" b="1" dirty="0" smtClean="0">
              <a:effectLst/>
              <a:ea typeface="黑体" pitchFamily="49" charset="-122"/>
            </a:endParaRPr>
          </a:p>
        </p:txBody>
      </p:sp>
      <p:pic>
        <p:nvPicPr>
          <p:cNvPr id="61443" name="Picture 3" descr="4567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11188" y="3527425"/>
            <a:ext cx="1822450" cy="2665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4" name="Picture 5" descr="2345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348038" y="3743325"/>
            <a:ext cx="2519362" cy="215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5" name="Picture 6" descr="56789"/>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16688" y="3240088"/>
            <a:ext cx="2098675"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88869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15900" y="2420938"/>
            <a:ext cx="8856663" cy="360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315" name="Rectangle 3"/>
          <p:cNvSpPr>
            <a:spLocks noChangeArrowheads="1"/>
          </p:cNvSpPr>
          <p:nvPr/>
        </p:nvSpPr>
        <p:spPr bwMode="auto">
          <a:xfrm>
            <a:off x="838200" y="5928955"/>
            <a:ext cx="7920037" cy="585418"/>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nchor="b">
            <a:spAutoFit/>
          </a:bodyPr>
          <a:lstStyle/>
          <a:p>
            <a:pPr algn="ctr">
              <a:lnSpc>
                <a:spcPct val="100000"/>
              </a:lnSpc>
              <a:spcBef>
                <a:spcPct val="0"/>
              </a:spcBef>
            </a:pPr>
            <a:r>
              <a:rPr lang="en-US" altLang="zh-CN" sz="3200" b="1" dirty="0" err="1">
                <a:latin typeface="+mn-lt"/>
              </a:rPr>
              <a:t>Schizocoelous</a:t>
            </a:r>
            <a:r>
              <a:rPr lang="en-US" altLang="zh-CN" sz="3200" b="1" dirty="0">
                <a:latin typeface="+mn-lt"/>
              </a:rPr>
              <a:t> method </a:t>
            </a:r>
            <a:r>
              <a:rPr lang="zh-CN" altLang="en-US" sz="3200" b="1" dirty="0">
                <a:latin typeface="+mn-lt"/>
              </a:rPr>
              <a:t>裂体腔法</a:t>
            </a:r>
          </a:p>
        </p:txBody>
      </p:sp>
      <p:sp>
        <p:nvSpPr>
          <p:cNvPr id="2" name="TextBox 1"/>
          <p:cNvSpPr txBox="1"/>
          <p:nvPr/>
        </p:nvSpPr>
        <p:spPr>
          <a:xfrm>
            <a:off x="1224094" y="609600"/>
            <a:ext cx="6624506" cy="830997"/>
          </a:xfrm>
          <a:prstGeom prst="rect">
            <a:avLst/>
          </a:prstGeom>
          <a:noFill/>
        </p:spPr>
        <p:txBody>
          <a:bodyPr wrap="none" rtlCol="0">
            <a:spAutoFit/>
          </a:bodyPr>
          <a:lstStyle/>
          <a:p>
            <a:r>
              <a:rPr lang="en-US" altLang="zh-CN" sz="4800" b="1" dirty="0" smtClean="0"/>
              <a:t>Formation of mesoderm</a:t>
            </a:r>
            <a:endParaRPr lang="zh-CN" altLang="en-US" sz="4800" b="1" dirty="0"/>
          </a:p>
        </p:txBody>
      </p:sp>
    </p:spTree>
    <p:extLst>
      <p:ext uri="{BB962C8B-B14F-4D97-AF65-F5344CB8AC3E}">
        <p14:creationId xmlns:p14="http://schemas.microsoft.com/office/powerpoint/2010/main" xmlns="" val="25841023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8933926"/>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7313" y="476250"/>
            <a:ext cx="4037012" cy="565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139847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body" idx="1"/>
          </p:nvPr>
        </p:nvSpPr>
        <p:spPr bwMode="auto">
          <a:xfrm>
            <a:off x="0" y="261938"/>
            <a:ext cx="9144000" cy="63817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80000"/>
              </a:lnSpc>
              <a:buFontTx/>
              <a:buNone/>
            </a:pPr>
            <a:r>
              <a:rPr lang="en-US" altLang="zh-CN" sz="3600" b="1" dirty="0" smtClean="0">
                <a:effectLst/>
              </a:rPr>
              <a:t>Class </a:t>
            </a:r>
            <a:r>
              <a:rPr lang="en-US" altLang="zh-CN" sz="3600" b="1" dirty="0" err="1" smtClean="0">
                <a:effectLst/>
              </a:rPr>
              <a:t>Trematoda</a:t>
            </a:r>
            <a:r>
              <a:rPr lang="en-US" altLang="zh-CN" sz="3600" b="1" dirty="0" smtClean="0">
                <a:effectLst/>
              </a:rPr>
              <a:t> </a:t>
            </a:r>
            <a:r>
              <a:rPr lang="zh-CN" altLang="en-US" sz="3600" b="1" dirty="0" smtClean="0">
                <a:effectLst/>
              </a:rPr>
              <a:t>吸虫纲</a:t>
            </a:r>
            <a:endParaRPr lang="zh-CN" altLang="en-US" sz="3600" b="1" dirty="0" smtClean="0">
              <a:effectLst/>
              <a:ea typeface="黑体" pitchFamily="49" charset="-122"/>
            </a:endParaRPr>
          </a:p>
          <a:p>
            <a:pPr marL="0" indent="0" eaLnBrk="1" hangingPunct="1">
              <a:lnSpc>
                <a:spcPct val="80000"/>
              </a:lnSpc>
              <a:buFontTx/>
              <a:buNone/>
            </a:pPr>
            <a:r>
              <a:rPr lang="en-US" altLang="zh-CN" b="1" dirty="0" smtClean="0">
                <a:effectLst/>
                <a:ea typeface="黑体" pitchFamily="49" charset="-122"/>
              </a:rPr>
              <a:t>1 mm to 6 cm</a:t>
            </a:r>
          </a:p>
          <a:p>
            <a:pPr marL="0" indent="0" eaLnBrk="1" hangingPunct="1">
              <a:lnSpc>
                <a:spcPct val="80000"/>
              </a:lnSpc>
              <a:buFontTx/>
              <a:buNone/>
            </a:pPr>
            <a:endParaRPr lang="en-US" altLang="zh-CN" sz="2800" b="1" dirty="0" smtClean="0">
              <a:effectLst/>
              <a:ea typeface="黑体" pitchFamily="49" charset="-122"/>
            </a:endParaRPr>
          </a:p>
          <a:p>
            <a:pPr marL="0" indent="0" eaLnBrk="1" hangingPunct="1">
              <a:lnSpc>
                <a:spcPct val="80000"/>
              </a:lnSpc>
              <a:buFontTx/>
              <a:buNone/>
            </a:pPr>
            <a:r>
              <a:rPr lang="en-US" altLang="zh-CN" sz="2800" b="1" dirty="0" smtClean="0">
                <a:effectLst/>
                <a:sym typeface="Symbol" pitchFamily="18" charset="2"/>
              </a:rPr>
              <a:t> </a:t>
            </a:r>
            <a:r>
              <a:rPr lang="en-US" altLang="zh-CN" sz="2800" b="1" dirty="0" smtClean="0">
                <a:effectLst/>
                <a:ea typeface="黑体" pitchFamily="49" charset="-122"/>
              </a:rPr>
              <a:t>All </a:t>
            </a:r>
            <a:r>
              <a:rPr lang="en-US" altLang="zh-CN" sz="2800" b="1" dirty="0" err="1" smtClean="0">
                <a:effectLst/>
                <a:ea typeface="黑体" pitchFamily="49" charset="-122"/>
              </a:rPr>
              <a:t>endoparasites</a:t>
            </a:r>
            <a:endParaRPr lang="en-US" altLang="zh-CN" sz="2800" b="1" dirty="0" smtClean="0">
              <a:effectLst/>
              <a:ea typeface="黑体" pitchFamily="49" charset="-122"/>
            </a:endParaRPr>
          </a:p>
          <a:p>
            <a:pPr marL="0" indent="0" eaLnBrk="1" hangingPunct="1">
              <a:lnSpc>
                <a:spcPct val="80000"/>
              </a:lnSpc>
              <a:buFontTx/>
              <a:buNone/>
            </a:pPr>
            <a:r>
              <a:rPr lang="en-US" altLang="zh-CN" sz="2800" b="1" dirty="0" smtClean="0">
                <a:effectLst/>
                <a:sym typeface="Symbol" pitchFamily="18" charset="2"/>
              </a:rPr>
              <a:t> </a:t>
            </a:r>
            <a:r>
              <a:rPr lang="en-US" altLang="zh-CN" sz="2800" b="1" dirty="0" smtClean="0">
                <a:effectLst/>
                <a:ea typeface="黑体" pitchFamily="49" charset="-122"/>
              </a:rPr>
              <a:t>Several holdfasts </a:t>
            </a:r>
            <a:r>
              <a:rPr lang="zh-CN" altLang="en-US" sz="2800" b="1" dirty="0" smtClean="0">
                <a:effectLst/>
                <a:ea typeface="黑体" pitchFamily="49" charset="-122"/>
              </a:rPr>
              <a:t>附着器</a:t>
            </a:r>
            <a:r>
              <a:rPr lang="en-US" altLang="zh-CN" sz="2800" b="1" dirty="0" smtClean="0">
                <a:effectLst/>
                <a:ea typeface="黑体" pitchFamily="49" charset="-122"/>
              </a:rPr>
              <a:t>: 1-2</a:t>
            </a:r>
          </a:p>
          <a:p>
            <a:pPr marL="0" indent="0" eaLnBrk="1" hangingPunct="1">
              <a:lnSpc>
                <a:spcPct val="80000"/>
              </a:lnSpc>
              <a:buFontTx/>
              <a:buNone/>
            </a:pPr>
            <a:r>
              <a:rPr lang="en-US" altLang="zh-CN" sz="2800" b="1" dirty="0" smtClean="0">
                <a:effectLst/>
                <a:sym typeface="Symbol" pitchFamily="18" charset="2"/>
              </a:rPr>
              <a:t> </a:t>
            </a:r>
            <a:r>
              <a:rPr lang="en-US" altLang="zh-CN" sz="2800" b="1" dirty="0" smtClean="0">
                <a:effectLst/>
                <a:ea typeface="黑体" pitchFamily="49" charset="-122"/>
              </a:rPr>
              <a:t>Life cycle is complex, involving both asexual and sexual production, and two or more hosts</a:t>
            </a:r>
          </a:p>
          <a:p>
            <a:pPr marL="0" indent="0" eaLnBrk="1" hangingPunct="1">
              <a:lnSpc>
                <a:spcPct val="80000"/>
              </a:lnSpc>
              <a:buFontTx/>
              <a:buNone/>
            </a:pPr>
            <a:endParaRPr lang="en-US" altLang="zh-CN" sz="2800" b="1" dirty="0" smtClean="0">
              <a:effectLst/>
              <a:ea typeface="黑体" pitchFamily="49" charset="-122"/>
            </a:endParaRPr>
          </a:p>
          <a:p>
            <a:pPr marL="0" indent="0" eaLnBrk="1" hangingPunct="1">
              <a:lnSpc>
                <a:spcPct val="80000"/>
              </a:lnSpc>
              <a:buFontTx/>
              <a:buNone/>
            </a:pPr>
            <a:r>
              <a:rPr lang="en-US" altLang="zh-CN" sz="2800" b="1" dirty="0" smtClean="0">
                <a:effectLst/>
                <a:ea typeface="黑体" pitchFamily="49" charset="-122"/>
              </a:rPr>
              <a:t>Subclass </a:t>
            </a:r>
            <a:r>
              <a:rPr lang="en-US" altLang="zh-CN" sz="2800" b="1" dirty="0" err="1" smtClean="0">
                <a:effectLst/>
                <a:ea typeface="黑体" pitchFamily="49" charset="-122"/>
              </a:rPr>
              <a:t>Aspidogastrea</a:t>
            </a:r>
            <a:r>
              <a:rPr lang="en-US" altLang="zh-CN" sz="2800" b="1" dirty="0" smtClean="0">
                <a:effectLst/>
                <a:ea typeface="黑体" pitchFamily="49" charset="-122"/>
              </a:rPr>
              <a:t> </a:t>
            </a:r>
            <a:r>
              <a:rPr lang="zh-CN" altLang="en-US" sz="2800" b="1" dirty="0" smtClean="0">
                <a:effectLst/>
              </a:rPr>
              <a:t>盾腹亚纲</a:t>
            </a:r>
            <a:endParaRPr lang="zh-CN" altLang="en-US" sz="2800" b="1" dirty="0" smtClean="0">
              <a:effectLst/>
              <a:ea typeface="黑体" pitchFamily="49" charset="-122"/>
            </a:endParaRPr>
          </a:p>
          <a:p>
            <a:pPr marL="0" indent="0" eaLnBrk="1" hangingPunct="1">
              <a:lnSpc>
                <a:spcPct val="80000"/>
              </a:lnSpc>
              <a:buFontTx/>
              <a:buNone/>
            </a:pPr>
            <a:r>
              <a:rPr lang="en-US" altLang="zh-CN" sz="2400" b="1" dirty="0" smtClean="0">
                <a:effectLst/>
                <a:ea typeface="黑体" pitchFamily="49" charset="-122"/>
              </a:rPr>
              <a:t>Mostly </a:t>
            </a:r>
            <a:r>
              <a:rPr lang="en-US" altLang="zh-CN" sz="2400" b="1" dirty="0" err="1" smtClean="0">
                <a:effectLst/>
                <a:ea typeface="黑体" pitchFamily="49" charset="-122"/>
              </a:rPr>
              <a:t>endoparasites</a:t>
            </a:r>
            <a:r>
              <a:rPr lang="en-US" altLang="zh-CN" sz="2400" b="1" dirty="0" smtClean="0">
                <a:effectLst/>
                <a:ea typeface="黑体" pitchFamily="49" charset="-122"/>
              </a:rPr>
              <a:t> in </a:t>
            </a:r>
            <a:r>
              <a:rPr lang="en-US" altLang="zh-CN" sz="2400" b="1" dirty="0" err="1" smtClean="0">
                <a:effectLst/>
                <a:ea typeface="黑体" pitchFamily="49" charset="-122"/>
              </a:rPr>
              <a:t>molluscs</a:t>
            </a:r>
            <a:r>
              <a:rPr lang="en-US" altLang="zh-CN" sz="2400" b="1" dirty="0" smtClean="0">
                <a:effectLst/>
                <a:ea typeface="黑体" pitchFamily="49" charset="-122"/>
              </a:rPr>
              <a:t> </a:t>
            </a:r>
            <a:r>
              <a:rPr lang="zh-CN" altLang="en-US" sz="2400" b="1" dirty="0" smtClean="0">
                <a:effectLst/>
                <a:ea typeface="黑体" pitchFamily="49" charset="-122"/>
              </a:rPr>
              <a:t>软体动物</a:t>
            </a:r>
          </a:p>
          <a:p>
            <a:pPr marL="0" indent="0" eaLnBrk="1" hangingPunct="1">
              <a:lnSpc>
                <a:spcPct val="80000"/>
              </a:lnSpc>
              <a:buFontTx/>
              <a:buNone/>
            </a:pPr>
            <a:endParaRPr lang="zh-CN" altLang="en-US" sz="2800" b="1" dirty="0" smtClean="0">
              <a:effectLst/>
              <a:ea typeface="黑体" pitchFamily="49" charset="-122"/>
            </a:endParaRPr>
          </a:p>
          <a:p>
            <a:pPr marL="0" indent="0" eaLnBrk="1" hangingPunct="1">
              <a:lnSpc>
                <a:spcPct val="80000"/>
              </a:lnSpc>
              <a:buFontTx/>
              <a:buNone/>
            </a:pPr>
            <a:r>
              <a:rPr lang="en-US" altLang="zh-CN" sz="2800" b="1" dirty="0" smtClean="0">
                <a:effectLst/>
                <a:ea typeface="黑体" pitchFamily="49" charset="-122"/>
              </a:rPr>
              <a:t>Subclass </a:t>
            </a:r>
            <a:r>
              <a:rPr lang="en-US" altLang="zh-CN" sz="2800" b="1" dirty="0" err="1" smtClean="0">
                <a:effectLst/>
                <a:ea typeface="黑体" pitchFamily="49" charset="-122"/>
              </a:rPr>
              <a:t>Digenea</a:t>
            </a:r>
            <a:r>
              <a:rPr lang="en-US" altLang="zh-CN" sz="2800" b="1" dirty="0" smtClean="0">
                <a:effectLst/>
                <a:ea typeface="黑体" pitchFamily="49" charset="-122"/>
              </a:rPr>
              <a:t> </a:t>
            </a:r>
            <a:r>
              <a:rPr lang="zh-CN" altLang="en-US" sz="2800" b="1" dirty="0" smtClean="0">
                <a:effectLst/>
              </a:rPr>
              <a:t>复殖亚纲</a:t>
            </a:r>
            <a:endParaRPr lang="zh-CN" altLang="en-US" sz="2800" b="1" dirty="0" smtClean="0">
              <a:effectLst/>
              <a:ea typeface="黑体" pitchFamily="49" charset="-122"/>
            </a:endParaRPr>
          </a:p>
          <a:p>
            <a:pPr marL="0" indent="0" eaLnBrk="1" hangingPunct="1">
              <a:lnSpc>
                <a:spcPct val="80000"/>
              </a:lnSpc>
              <a:buFontTx/>
              <a:buNone/>
            </a:pPr>
            <a:r>
              <a:rPr lang="en-US" altLang="zh-CN" sz="2400" b="1" dirty="0" smtClean="0">
                <a:effectLst/>
                <a:ea typeface="黑体" pitchFamily="49" charset="-122"/>
              </a:rPr>
              <a:t>Larva in invertebrates, adult in vertebrates</a:t>
            </a:r>
          </a:p>
          <a:p>
            <a:pPr marL="0" indent="0" eaLnBrk="1" hangingPunct="1">
              <a:lnSpc>
                <a:spcPct val="80000"/>
              </a:lnSpc>
              <a:buFontTx/>
              <a:buNone/>
            </a:pPr>
            <a:endParaRPr lang="en-US" altLang="zh-CN" sz="2000" b="1" dirty="0" smtClean="0">
              <a:effectLst/>
              <a:ea typeface="黑体" pitchFamily="49" charset="-122"/>
            </a:endParaRPr>
          </a:p>
          <a:p>
            <a:pPr marL="0" indent="0" eaLnBrk="1" hangingPunct="1">
              <a:lnSpc>
                <a:spcPct val="80000"/>
              </a:lnSpc>
              <a:buFontTx/>
              <a:buNone/>
            </a:pPr>
            <a:r>
              <a:rPr lang="en-US" altLang="zh-CN" sz="2000" b="1" i="1" dirty="0" err="1" smtClean="0">
                <a:effectLst/>
                <a:ea typeface="黑体" pitchFamily="49" charset="-122"/>
              </a:rPr>
              <a:t>Fasciolopsis</a:t>
            </a:r>
            <a:r>
              <a:rPr lang="en-US" altLang="zh-CN" sz="2000" b="1" i="1" dirty="0" smtClean="0">
                <a:effectLst/>
                <a:ea typeface="黑体" pitchFamily="49" charset="-122"/>
              </a:rPr>
              <a:t> </a:t>
            </a:r>
            <a:r>
              <a:rPr lang="en-US" altLang="zh-CN" sz="2000" b="1" i="1" dirty="0" err="1" smtClean="0">
                <a:effectLst/>
                <a:ea typeface="黑体" pitchFamily="49" charset="-122"/>
              </a:rPr>
              <a:t>buski</a:t>
            </a:r>
            <a:r>
              <a:rPr lang="en-US" altLang="zh-CN" sz="2000" b="1" i="1" dirty="0" smtClean="0">
                <a:effectLst/>
                <a:ea typeface="黑体" pitchFamily="49" charset="-122"/>
              </a:rPr>
              <a:t> </a:t>
            </a:r>
            <a:r>
              <a:rPr lang="zh-CN" altLang="en-US" sz="2000" b="1" dirty="0" smtClean="0">
                <a:effectLst/>
                <a:ea typeface="黑体" pitchFamily="49" charset="-122"/>
              </a:rPr>
              <a:t>布氏姜片虫</a:t>
            </a:r>
            <a:br>
              <a:rPr lang="zh-CN" altLang="en-US" sz="2000" b="1" dirty="0" smtClean="0">
                <a:effectLst/>
                <a:ea typeface="黑体" pitchFamily="49" charset="-122"/>
              </a:rPr>
            </a:br>
            <a:r>
              <a:rPr lang="en-US" altLang="zh-CN" sz="2000" b="1" i="1" dirty="0" err="1" smtClean="0">
                <a:effectLst/>
                <a:ea typeface="黑体" pitchFamily="49" charset="-122"/>
              </a:rPr>
              <a:t>Fasciola</a:t>
            </a:r>
            <a:r>
              <a:rPr lang="en-US" altLang="zh-CN" sz="2000" b="1" i="1" dirty="0" smtClean="0">
                <a:effectLst/>
                <a:ea typeface="黑体" pitchFamily="49" charset="-122"/>
              </a:rPr>
              <a:t> hepatica </a:t>
            </a:r>
            <a:r>
              <a:rPr lang="zh-CN" altLang="en-US" sz="2000" b="1" dirty="0" smtClean="0">
                <a:effectLst/>
                <a:ea typeface="黑体" pitchFamily="49" charset="-122"/>
              </a:rPr>
              <a:t>肝片吸虫</a:t>
            </a:r>
          </a:p>
        </p:txBody>
      </p:sp>
    </p:spTree>
    <p:extLst>
      <p:ext uri="{BB962C8B-B14F-4D97-AF65-F5344CB8AC3E}">
        <p14:creationId xmlns:p14="http://schemas.microsoft.com/office/powerpoint/2010/main" xmlns="" val="32643351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107950" y="60325"/>
            <a:ext cx="9007475" cy="6797675"/>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eaLnBrk="1" hangingPunct="1"/>
            <a:r>
              <a:rPr kumimoji="0" lang="en-US" altLang="zh-CN" sz="3600" b="1" dirty="0" smtClean="0">
                <a:solidFill>
                  <a:srgbClr val="FF0000"/>
                </a:solidFill>
                <a:effectLst/>
                <a:latin typeface="+mn-lt"/>
                <a:ea typeface="黑体" pitchFamily="49" charset="-122"/>
              </a:rPr>
              <a:t>Digestive system</a:t>
            </a:r>
            <a:r>
              <a:rPr kumimoji="0" lang="en-US" altLang="zh-CN" sz="2800" b="1" dirty="0" smtClean="0">
                <a:solidFill>
                  <a:schemeClr val="tx1"/>
                </a:solidFill>
                <a:effectLst/>
                <a:latin typeface="+mn-lt"/>
                <a:ea typeface="黑体" pitchFamily="49" charset="-122"/>
              </a:rPr>
              <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ea typeface="黑体" pitchFamily="49" charset="-122"/>
              </a:rPr>
              <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ea typeface="黑体" pitchFamily="49" charset="-122"/>
              </a:rPr>
              <a:t>Simple in structure</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ea typeface="黑体" pitchFamily="49" charset="-122"/>
              </a:rPr>
              <a:t>mouth — pharynx — </a:t>
            </a:r>
            <a:r>
              <a:rPr kumimoji="0" lang="en-US" altLang="zh-CN" sz="2800" b="1" dirty="0" smtClean="0">
                <a:solidFill>
                  <a:schemeClr val="tx1"/>
                </a:solidFill>
                <a:effectLst/>
                <a:latin typeface="+mn-lt"/>
              </a:rPr>
              <a:t>esophagus </a:t>
            </a:r>
            <a:r>
              <a:rPr kumimoji="0" lang="zh-CN" altLang="en-US" sz="2800" b="1" dirty="0" smtClean="0">
                <a:solidFill>
                  <a:schemeClr val="tx1"/>
                </a:solidFill>
                <a:effectLst/>
                <a:latin typeface="+mn-lt"/>
                <a:ea typeface="黑体" pitchFamily="49" charset="-122"/>
              </a:rPr>
              <a:t>食道 </a:t>
            </a:r>
            <a:r>
              <a:rPr kumimoji="0" lang="en-US" altLang="zh-CN" sz="2800" b="1" dirty="0" smtClean="0">
                <a:solidFill>
                  <a:schemeClr val="tx1"/>
                </a:solidFill>
                <a:effectLst/>
                <a:latin typeface="+mn-lt"/>
                <a:ea typeface="黑体" pitchFamily="49" charset="-122"/>
              </a:rPr>
              <a:t>— two-branched intestine, blind-end, without anus</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ea typeface="黑体" pitchFamily="49" charset="-122"/>
              </a:rPr>
              <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ea typeface="黑体" pitchFamily="49" charset="-122"/>
              </a:rPr>
              <a:t>Feeding on </a:t>
            </a:r>
            <a:r>
              <a:rPr kumimoji="0" lang="en-US" altLang="zh-CN" sz="2800" b="1" dirty="0" smtClean="0">
                <a:solidFill>
                  <a:schemeClr val="tx1"/>
                </a:solidFill>
                <a:effectLst/>
                <a:latin typeface="+mn-lt"/>
              </a:rPr>
              <a:t>secretion of epithelial cells, blood cells and bile duct</a:t>
            </a:r>
            <a:r>
              <a:rPr kumimoji="0" lang="zh-CN" altLang="en-US" sz="2800" b="1" dirty="0" smtClean="0">
                <a:solidFill>
                  <a:schemeClr val="tx1"/>
                </a:solidFill>
                <a:effectLst/>
                <a:latin typeface="+mn-lt"/>
              </a:rPr>
              <a:t>胆道</a:t>
            </a:r>
            <a:r>
              <a:rPr kumimoji="0" lang="en-US" altLang="zh-CN" sz="2800" b="1" dirty="0" smtClean="0">
                <a:solidFill>
                  <a:schemeClr val="tx1"/>
                </a:solidFill>
                <a:effectLst/>
                <a:latin typeface="+mn-lt"/>
              </a:rPr>
              <a:t> of hosts</a:t>
            </a:r>
            <a:r>
              <a:rPr kumimoji="0" lang="en-US" altLang="zh-CN" sz="2800" b="1" dirty="0" smtClean="0">
                <a:solidFill>
                  <a:schemeClr val="tx1"/>
                </a:solidFill>
                <a:effectLst/>
                <a:latin typeface="+mn-lt"/>
                <a:ea typeface="黑体" pitchFamily="49" charset="-122"/>
              </a:rPr>
              <a:t/>
            </a:r>
            <a:br>
              <a:rPr kumimoji="0" lang="en-US" altLang="zh-CN" sz="2800" b="1" dirty="0" smtClean="0">
                <a:solidFill>
                  <a:schemeClr val="tx1"/>
                </a:solidFill>
                <a:effectLst/>
                <a:latin typeface="+mn-lt"/>
                <a:ea typeface="黑体" pitchFamily="49" charset="-122"/>
              </a:rPr>
            </a:br>
            <a:r>
              <a:rPr lang="en-US" altLang="zh-CN" sz="2800" b="1" dirty="0" smtClean="0">
                <a:solidFill>
                  <a:schemeClr val="tx1"/>
                </a:solidFill>
                <a:effectLst/>
                <a:latin typeface="+mn-lt"/>
                <a:sym typeface="Symbol" pitchFamily="18" charset="2"/>
              </a:rPr>
              <a:t> </a:t>
            </a:r>
            <a:r>
              <a:rPr kumimoji="0" lang="en-US" altLang="zh-CN" sz="2800" b="1" dirty="0" smtClean="0">
                <a:solidFill>
                  <a:schemeClr val="tx1"/>
                </a:solidFill>
                <a:effectLst/>
                <a:latin typeface="+mn-lt"/>
              </a:rPr>
              <a:t>extracellular digestion</a:t>
            </a:r>
            <a:r>
              <a:rPr kumimoji="0" lang="en-US" altLang="zh-CN" sz="2800" b="1" dirty="0" smtClean="0">
                <a:solidFill>
                  <a:schemeClr val="tx1"/>
                </a:solidFill>
                <a:effectLst/>
                <a:latin typeface="+mn-lt"/>
                <a:ea typeface="黑体" pitchFamily="49" charset="-122"/>
              </a:rPr>
              <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ea typeface="黑体" pitchFamily="49" charset="-122"/>
              </a:rPr>
              <a:t/>
            </a:r>
            <a:br>
              <a:rPr kumimoji="0" lang="en-US" altLang="zh-CN" sz="2800" b="1" dirty="0" smtClean="0">
                <a:solidFill>
                  <a:schemeClr val="tx1"/>
                </a:solidFill>
                <a:effectLst/>
                <a:latin typeface="+mn-lt"/>
                <a:ea typeface="黑体" pitchFamily="49" charset="-122"/>
              </a:rPr>
            </a:br>
            <a:r>
              <a:rPr kumimoji="0" lang="en-US" altLang="zh-CN" sz="2800" b="1" dirty="0" smtClean="0">
                <a:solidFill>
                  <a:schemeClr val="tx1"/>
                </a:solidFill>
                <a:effectLst/>
                <a:latin typeface="+mn-lt"/>
              </a:rPr>
              <a:t>Excretory system</a:t>
            </a:r>
            <a:br>
              <a:rPr kumimoji="0" lang="en-US" altLang="zh-CN" sz="2800" b="1" dirty="0" smtClean="0">
                <a:solidFill>
                  <a:schemeClr val="tx1"/>
                </a:solidFill>
                <a:effectLst/>
                <a:latin typeface="+mn-lt"/>
              </a:rPr>
            </a:br>
            <a:r>
              <a:rPr kumimoji="0" lang="en-US" altLang="zh-CN" sz="2800" b="1" dirty="0" smtClean="0">
                <a:solidFill>
                  <a:schemeClr val="tx1"/>
                </a:solidFill>
                <a:effectLst/>
                <a:latin typeface="+mn-lt"/>
              </a:rPr>
              <a:t> </a:t>
            </a:r>
            <a:r>
              <a:rPr lang="en-US" altLang="zh-CN" sz="2800" b="1" dirty="0" smtClean="0">
                <a:solidFill>
                  <a:schemeClr val="tx1"/>
                </a:solidFill>
                <a:effectLst/>
                <a:latin typeface="+mn-lt"/>
                <a:sym typeface="Symbol" pitchFamily="18" charset="2"/>
              </a:rPr>
              <a:t></a:t>
            </a:r>
            <a:r>
              <a:rPr kumimoji="0" lang="en-US" altLang="zh-CN" sz="2800" b="1" dirty="0" smtClean="0">
                <a:solidFill>
                  <a:schemeClr val="tx1"/>
                </a:solidFill>
                <a:effectLst/>
                <a:latin typeface="+mn-lt"/>
              </a:rPr>
              <a:t> </a:t>
            </a:r>
            <a:r>
              <a:rPr kumimoji="0" lang="en-US" altLang="zh-CN" sz="2800" b="1" dirty="0" err="1" smtClean="0">
                <a:solidFill>
                  <a:schemeClr val="tx1"/>
                </a:solidFill>
                <a:effectLst/>
                <a:latin typeface="+mn-lt"/>
                <a:ea typeface="黑体" pitchFamily="49" charset="-122"/>
              </a:rPr>
              <a:t>Protonephridial</a:t>
            </a:r>
            <a:r>
              <a:rPr kumimoji="0" lang="en-US" altLang="zh-CN" sz="2800" b="1" dirty="0" smtClean="0">
                <a:solidFill>
                  <a:schemeClr val="tx1"/>
                </a:solidFill>
                <a:effectLst/>
                <a:latin typeface="+mn-lt"/>
                <a:ea typeface="黑体" pitchFamily="49" charset="-122"/>
              </a:rPr>
              <a:t> system</a:t>
            </a:r>
            <a:r>
              <a:rPr kumimoji="0" lang="zh-CN" altLang="en-US" sz="2800" b="1" dirty="0" smtClean="0">
                <a:solidFill>
                  <a:schemeClr val="tx1"/>
                </a:solidFill>
                <a:effectLst/>
                <a:latin typeface="+mn-lt"/>
                <a:ea typeface="黑体" pitchFamily="49" charset="-122"/>
              </a:rPr>
              <a:t>原肾管</a:t>
            </a:r>
            <a:endParaRPr kumimoji="0" lang="en-US" altLang="zh-CN" sz="2800" b="1" dirty="0" smtClean="0">
              <a:solidFill>
                <a:schemeClr val="tx1"/>
              </a:solidFill>
              <a:effectLst/>
              <a:latin typeface="+mn-lt"/>
              <a:ea typeface="黑体" pitchFamily="49" charset="-122"/>
            </a:endParaRPr>
          </a:p>
        </p:txBody>
      </p:sp>
    </p:spTree>
    <p:extLst>
      <p:ext uri="{BB962C8B-B14F-4D97-AF65-F5344CB8AC3E}">
        <p14:creationId xmlns:p14="http://schemas.microsoft.com/office/powerpoint/2010/main" xmlns="" val="13760083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bwMode="auto">
          <a:xfrm>
            <a:off x="93663" y="517525"/>
            <a:ext cx="9007475" cy="5578475"/>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eaLnBrk="1" hangingPunct="1"/>
            <a:r>
              <a:rPr kumimoji="0" lang="en-US" altLang="zh-CN" sz="4800" b="1" dirty="0" smtClean="0">
                <a:solidFill>
                  <a:schemeClr val="tx1"/>
                </a:solidFill>
                <a:effectLst/>
                <a:latin typeface="+mn-lt"/>
                <a:ea typeface="黑体" pitchFamily="49" charset="-122"/>
              </a:rPr>
              <a:t>Reproductive system</a:t>
            </a:r>
            <a:br>
              <a:rPr kumimoji="0" lang="en-US" altLang="zh-CN" sz="4800" b="1" dirty="0" smtClean="0">
                <a:solidFill>
                  <a:schemeClr val="tx1"/>
                </a:solidFill>
                <a:effectLst/>
                <a:latin typeface="+mn-lt"/>
                <a:ea typeface="黑体" pitchFamily="49" charset="-122"/>
              </a:rPr>
            </a:br>
            <a:r>
              <a:rPr kumimoji="0" lang="en-US" altLang="zh-CN" sz="3200" b="1" dirty="0" smtClean="0">
                <a:solidFill>
                  <a:schemeClr val="tx1"/>
                </a:solidFill>
                <a:effectLst/>
                <a:latin typeface="+mn-lt"/>
                <a:ea typeface="黑体" pitchFamily="49" charset="-122"/>
              </a:rPr>
              <a:t/>
            </a:r>
            <a:br>
              <a:rPr kumimoji="0" lang="en-US" altLang="zh-CN" sz="3200" b="1" dirty="0" smtClean="0">
                <a:solidFill>
                  <a:schemeClr val="tx1"/>
                </a:solidFill>
                <a:effectLst/>
                <a:latin typeface="+mn-lt"/>
                <a:ea typeface="黑体" pitchFamily="49" charset="-122"/>
              </a:rPr>
            </a:br>
            <a:r>
              <a:rPr lang="en-US" altLang="zh-CN" sz="3200" b="1" dirty="0" smtClean="0">
                <a:solidFill>
                  <a:schemeClr val="tx1"/>
                </a:solidFill>
                <a:effectLst/>
                <a:latin typeface="+mn-lt"/>
                <a:sym typeface="Symbol" pitchFamily="18" charset="2"/>
              </a:rPr>
              <a:t> </a:t>
            </a:r>
            <a:r>
              <a:rPr lang="en-US" altLang="zh-CN" sz="3200" b="1" dirty="0" smtClean="0">
                <a:solidFill>
                  <a:schemeClr val="tx1"/>
                </a:solidFill>
                <a:effectLst/>
                <a:latin typeface="+mn-lt"/>
                <a:ea typeface="黑体" pitchFamily="49" charset="-122"/>
              </a:rPr>
              <a:t>Hermaphroditic</a:t>
            </a:r>
            <a:r>
              <a:rPr lang="zh-CN" altLang="en-US" sz="3200" b="1" dirty="0" smtClean="0">
                <a:solidFill>
                  <a:schemeClr val="tx1"/>
                </a:solidFill>
                <a:effectLst/>
                <a:latin typeface="+mn-lt"/>
                <a:ea typeface="黑体" pitchFamily="49" charset="-122"/>
              </a:rPr>
              <a:t>雌雄同体</a:t>
            </a:r>
            <a:r>
              <a:rPr kumimoji="0" lang="en-US" altLang="zh-CN" sz="3200" b="1" dirty="0" smtClean="0">
                <a:solidFill>
                  <a:schemeClr val="tx1"/>
                </a:solidFill>
                <a:effectLst/>
                <a:latin typeface="+mn-lt"/>
                <a:ea typeface="黑体" pitchFamily="49" charset="-122"/>
              </a:rPr>
              <a:t/>
            </a:r>
            <a:br>
              <a:rPr kumimoji="0" lang="en-US" altLang="zh-CN" sz="3200" b="1" dirty="0" smtClean="0">
                <a:solidFill>
                  <a:schemeClr val="tx1"/>
                </a:solidFill>
                <a:effectLst/>
                <a:latin typeface="+mn-lt"/>
                <a:ea typeface="黑体" pitchFamily="49" charset="-122"/>
              </a:rPr>
            </a:br>
            <a:r>
              <a:rPr lang="en-US" altLang="zh-CN" sz="3200" b="1" dirty="0" smtClean="0">
                <a:solidFill>
                  <a:schemeClr val="tx1"/>
                </a:solidFill>
                <a:effectLst/>
                <a:latin typeface="+mn-lt"/>
                <a:sym typeface="Symbol" pitchFamily="18" charset="2"/>
              </a:rPr>
              <a:t> Glands</a:t>
            </a:r>
            <a:r>
              <a:rPr kumimoji="0" lang="en-US" altLang="zh-CN" sz="3200" b="1" dirty="0" smtClean="0">
                <a:solidFill>
                  <a:schemeClr val="tx1"/>
                </a:solidFill>
                <a:effectLst/>
                <a:latin typeface="+mn-lt"/>
                <a:ea typeface="黑体" pitchFamily="49" charset="-122"/>
              </a:rPr>
              <a:t>: complex in structure</a:t>
            </a:r>
            <a:br>
              <a:rPr kumimoji="0" lang="en-US" altLang="zh-CN" sz="3200" b="1" dirty="0" smtClean="0">
                <a:solidFill>
                  <a:schemeClr val="tx1"/>
                </a:solidFill>
                <a:effectLst/>
                <a:latin typeface="+mn-lt"/>
                <a:ea typeface="黑体" pitchFamily="49" charset="-122"/>
              </a:rPr>
            </a:br>
            <a:r>
              <a:rPr kumimoji="0" lang="en-US" altLang="zh-CN" sz="3200" b="1" dirty="0" smtClean="0">
                <a:solidFill>
                  <a:schemeClr val="tx1"/>
                </a:solidFill>
                <a:effectLst/>
                <a:latin typeface="+mn-lt"/>
                <a:ea typeface="黑体" pitchFamily="49" charset="-122"/>
              </a:rPr>
              <a:t/>
            </a:r>
            <a:br>
              <a:rPr kumimoji="0" lang="en-US" altLang="zh-CN" sz="3200" b="1" dirty="0" smtClean="0">
                <a:solidFill>
                  <a:schemeClr val="tx1"/>
                </a:solidFill>
                <a:effectLst/>
                <a:latin typeface="+mn-lt"/>
                <a:ea typeface="黑体" pitchFamily="49" charset="-122"/>
              </a:rPr>
            </a:br>
            <a:r>
              <a:rPr kumimoji="0" lang="en-US" altLang="zh-CN" sz="3200" b="1" dirty="0" smtClean="0">
                <a:solidFill>
                  <a:schemeClr val="tx1"/>
                </a:solidFill>
                <a:effectLst/>
                <a:latin typeface="+mn-lt"/>
                <a:ea typeface="黑体" pitchFamily="49" charset="-122"/>
              </a:rPr>
              <a:t>Male reproductive organs</a:t>
            </a:r>
            <a:br>
              <a:rPr kumimoji="0" lang="en-US" altLang="zh-CN" sz="3200" b="1" dirty="0" smtClean="0">
                <a:solidFill>
                  <a:schemeClr val="tx1"/>
                </a:solidFill>
                <a:effectLst/>
                <a:latin typeface="+mn-lt"/>
                <a:ea typeface="黑体" pitchFamily="49" charset="-122"/>
              </a:rPr>
            </a:br>
            <a:r>
              <a:rPr kumimoji="0" lang="zh-CN" altLang="en-US" sz="2400" b="1" dirty="0" smtClean="0">
                <a:solidFill>
                  <a:schemeClr val="tx1"/>
                </a:solidFill>
                <a:effectLst/>
                <a:latin typeface="+mn-lt"/>
                <a:ea typeface="黑体" pitchFamily="49" charset="-122"/>
              </a:rPr>
              <a:t>精巢，输精小管，输精管，储精囊，生殖孔</a:t>
            </a:r>
            <a:r>
              <a:rPr kumimoji="0" lang="zh-CN" altLang="en-US" sz="3200" b="1" dirty="0" smtClean="0">
                <a:solidFill>
                  <a:schemeClr val="tx1"/>
                </a:solidFill>
                <a:effectLst/>
                <a:latin typeface="+mn-lt"/>
                <a:ea typeface="黑体" pitchFamily="49" charset="-122"/>
              </a:rPr>
              <a:t/>
            </a:r>
            <a:br>
              <a:rPr kumimoji="0" lang="zh-CN" altLang="en-US" sz="3200" b="1" dirty="0" smtClean="0">
                <a:solidFill>
                  <a:schemeClr val="tx1"/>
                </a:solidFill>
                <a:effectLst/>
                <a:latin typeface="+mn-lt"/>
                <a:ea typeface="黑体" pitchFamily="49" charset="-122"/>
              </a:rPr>
            </a:br>
            <a:r>
              <a:rPr kumimoji="0" lang="zh-CN" altLang="en-US" sz="3200" b="1" dirty="0" smtClean="0">
                <a:solidFill>
                  <a:schemeClr val="tx1"/>
                </a:solidFill>
                <a:effectLst/>
                <a:latin typeface="+mn-lt"/>
                <a:ea typeface="黑体" pitchFamily="49" charset="-122"/>
              </a:rPr>
              <a:t/>
            </a:r>
            <a:br>
              <a:rPr kumimoji="0" lang="zh-CN" altLang="en-US" sz="3200" b="1" dirty="0" smtClean="0">
                <a:solidFill>
                  <a:schemeClr val="tx1"/>
                </a:solidFill>
                <a:effectLst/>
                <a:latin typeface="+mn-lt"/>
                <a:ea typeface="黑体" pitchFamily="49" charset="-122"/>
              </a:rPr>
            </a:br>
            <a:r>
              <a:rPr kumimoji="0" lang="en-US" altLang="zh-CN" sz="3200" b="1" dirty="0" smtClean="0">
                <a:solidFill>
                  <a:schemeClr val="tx1"/>
                </a:solidFill>
                <a:effectLst/>
                <a:latin typeface="+mn-lt"/>
                <a:ea typeface="黑体" pitchFamily="49" charset="-122"/>
              </a:rPr>
              <a:t>Female reproductive organs</a:t>
            </a:r>
            <a:br>
              <a:rPr kumimoji="0" lang="en-US" altLang="zh-CN" sz="3200" b="1" dirty="0" smtClean="0">
                <a:solidFill>
                  <a:schemeClr val="tx1"/>
                </a:solidFill>
                <a:effectLst/>
                <a:latin typeface="+mn-lt"/>
                <a:ea typeface="黑体" pitchFamily="49" charset="-122"/>
              </a:rPr>
            </a:br>
            <a:r>
              <a:rPr kumimoji="0" lang="zh-CN" altLang="en-US" sz="2400" b="1" dirty="0" smtClean="0">
                <a:solidFill>
                  <a:schemeClr val="tx1"/>
                </a:solidFill>
                <a:effectLst/>
                <a:latin typeface="+mn-lt"/>
                <a:ea typeface="黑体" pitchFamily="49" charset="-122"/>
              </a:rPr>
              <a:t>卵巢，劳氏管，卵黄腺，卵黄管，受精囊，成卵腔，梅氏腺，子宫，生殖孔</a:t>
            </a:r>
          </a:p>
        </p:txBody>
      </p:sp>
    </p:spTree>
    <p:extLst>
      <p:ext uri="{BB962C8B-B14F-4D97-AF65-F5344CB8AC3E}">
        <p14:creationId xmlns:p14="http://schemas.microsoft.com/office/powerpoint/2010/main" xmlns="" val="28435171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M42001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225" y="258763"/>
            <a:ext cx="6986588" cy="469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563" name="Rectangle 3"/>
          <p:cNvSpPr>
            <a:spLocks noChangeArrowheads="1"/>
          </p:cNvSpPr>
          <p:nvPr/>
        </p:nvSpPr>
        <p:spPr bwMode="auto">
          <a:xfrm>
            <a:off x="85725" y="5684838"/>
            <a:ext cx="9144000" cy="646331"/>
          </a:xfrm>
          <a:prstGeom prst="rect">
            <a:avLst/>
          </a:prstGeom>
          <a:noFill/>
          <a:ln>
            <a:noFill/>
          </a:ln>
          <a:effectLst/>
          <a:extLst>
            <a:ext uri="{909E8E84-426E-40DD-AFC4-6F175D3DCCD1}">
              <a14:hiddenFill xmlns:a14="http://schemas.microsoft.com/office/drawing/2010/main" xmlns="">
                <a:solidFill>
                  <a:srgbClr val="0000FF"/>
                </a:solidFill>
              </a14:hiddenFill>
            </a:ext>
            <a:ext uri="{91240B29-F687-4F45-9708-019B960494DF}">
              <a14:hiddenLine xmlns:a14="http://schemas.microsoft.com/office/drawing/2010/main" xmlns="" w="9525" algn="ctr">
                <a:solidFill>
                  <a:srgbClr val="0000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kumimoji="0" lang="zh-CN" altLang="en-US" sz="1800" b="1">
                <a:latin typeface="宋体" charset="-122"/>
                <a:ea typeface="宋体" charset="-122"/>
              </a:rPr>
              <a:t>在人体内寄生的血吸虫主要有</a:t>
            </a:r>
            <a:r>
              <a:rPr kumimoji="0" lang="en-US" altLang="zh-CN" sz="1800" b="1">
                <a:latin typeface="宋体" charset="-122"/>
                <a:ea typeface="宋体" charset="-122"/>
              </a:rPr>
              <a:t>3</a:t>
            </a:r>
            <a:r>
              <a:rPr kumimoji="0" lang="zh-CN" altLang="en-US" sz="1800" b="1">
                <a:latin typeface="宋体" charset="-122"/>
                <a:ea typeface="宋体" charset="-122"/>
              </a:rPr>
              <a:t>种，即埃及血吸虫（</a:t>
            </a:r>
            <a:r>
              <a:rPr kumimoji="0" lang="en-US" altLang="zh-CN" sz="1800" b="1" i="1">
                <a:latin typeface="宋体" charset="-122"/>
                <a:ea typeface="宋体" charset="-122"/>
              </a:rPr>
              <a:t>S. haematobium</a:t>
            </a:r>
            <a:r>
              <a:rPr kumimoji="0" lang="zh-CN" altLang="en-US" sz="1800" b="1">
                <a:latin typeface="宋体" charset="-122"/>
                <a:ea typeface="宋体" charset="-122"/>
              </a:rPr>
              <a:t>）、曼氏血吸虫（</a:t>
            </a:r>
            <a:r>
              <a:rPr kumimoji="0" lang="en-US" altLang="zh-CN" sz="1800" b="1" i="1">
                <a:latin typeface="宋体" charset="-122"/>
                <a:ea typeface="宋体" charset="-122"/>
              </a:rPr>
              <a:t>S. mansoni</a:t>
            </a:r>
            <a:r>
              <a:rPr kumimoji="0" lang="zh-CN" altLang="en-US" sz="1800" b="1">
                <a:latin typeface="宋体" charset="-122"/>
                <a:ea typeface="宋体" charset="-122"/>
              </a:rPr>
              <a:t>）和日本血吸虫。在我国流行的是日本血吸虫，引起的疾病称为血吸虫病</a:t>
            </a:r>
          </a:p>
        </p:txBody>
      </p:sp>
      <p:pic>
        <p:nvPicPr>
          <p:cNvPr id="66564" name="Picture 4" descr="钉螺1"/>
          <p:cNvPicPr>
            <a:picLocks noChangeAspect="1" noChangeArrowheads="1"/>
          </p:cNvPicPr>
          <p:nvPr/>
        </p:nvPicPr>
        <p:blipFill>
          <a:blip r:embed="rId3" cstate="print">
            <a:extLst>
              <a:ext uri="{28A0092B-C50C-407E-A947-70E740481C1C}">
                <a14:useLocalDpi xmlns:a14="http://schemas.microsoft.com/office/drawing/2010/main" xmlns="" val="0"/>
              </a:ext>
            </a:extLst>
          </a:blip>
          <a:srcRect l="5843" t="2837" r="8463" b="10481"/>
          <a:stretch>
            <a:fillRect/>
          </a:stretch>
        </p:blipFill>
        <p:spPr bwMode="auto">
          <a:xfrm>
            <a:off x="7034213" y="1692275"/>
            <a:ext cx="2195512" cy="154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230729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6" descr="zhangj1221200811241710468462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1925" y="188913"/>
            <a:ext cx="4919663" cy="6669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7" name="Picture 7" descr="20071005184734157"/>
          <p:cNvPicPr>
            <a:picLocks noChangeAspect="1" noChangeArrowheads="1"/>
          </p:cNvPicPr>
          <p:nvPr/>
        </p:nvPicPr>
        <p:blipFill>
          <a:blip r:embed="rId3" cstate="print">
            <a:extLst>
              <a:ext uri="{28A0092B-C50C-407E-A947-70E740481C1C}">
                <a14:useLocalDpi xmlns:a14="http://schemas.microsoft.com/office/drawing/2010/main" xmlns="" val="0"/>
              </a:ext>
            </a:extLst>
          </a:blip>
          <a:srcRect b="18401"/>
          <a:stretch>
            <a:fillRect/>
          </a:stretch>
        </p:blipFill>
        <p:spPr bwMode="auto">
          <a:xfrm>
            <a:off x="5435600" y="620713"/>
            <a:ext cx="3382963" cy="3136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588" name="Picture 8" descr="index_2004062802_xxc"/>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51500" y="4149725"/>
            <a:ext cx="2801938" cy="211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905282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57150"/>
            <a:ext cx="9144000" cy="6800850"/>
          </a:xfrm>
          <a:prstGeom prst="rect">
            <a:avLst/>
          </a:prstGeom>
          <a:solidFill>
            <a:srgbClr val="0000FF"/>
          </a:solidFill>
          <a:ln w="9525">
            <a:solidFill>
              <a:srgbClr val="0000FF"/>
            </a:solidFill>
            <a:miter lim="800000"/>
            <a:headEnd/>
            <a:tailEnd/>
          </a:ln>
        </p:spPr>
        <p:txBody>
          <a:bodyPr/>
          <a:lstStyle/>
          <a:p>
            <a:endParaRPr lang="en-US" altLang="zh-CN" sz="2800" b="1">
              <a:solidFill>
                <a:schemeClr val="bg1"/>
              </a:solidFill>
              <a:sym typeface="Symbol" pitchFamily="18" charset="2"/>
            </a:endParaRPr>
          </a:p>
          <a:p>
            <a:r>
              <a:rPr lang="zh-CN" altLang="en-US" sz="2800" b="1">
                <a:solidFill>
                  <a:schemeClr val="bg1"/>
                </a:solidFill>
                <a:sym typeface="Symbol" pitchFamily="18" charset="2"/>
              </a:rPr>
              <a:t>七律</a:t>
            </a:r>
            <a:r>
              <a:rPr lang="en-US" altLang="zh-CN" sz="2800" b="1">
                <a:solidFill>
                  <a:schemeClr val="bg1"/>
                </a:solidFill>
                <a:sym typeface="Symbol" pitchFamily="18" charset="2"/>
              </a:rPr>
              <a:t>·</a:t>
            </a:r>
            <a:r>
              <a:rPr lang="zh-CN" altLang="en-US" sz="2800" b="1">
                <a:solidFill>
                  <a:schemeClr val="bg1"/>
                </a:solidFill>
                <a:sym typeface="Symbol" pitchFamily="18" charset="2"/>
              </a:rPr>
              <a:t>送瘟神 </a:t>
            </a:r>
            <a:r>
              <a:rPr lang="en-US" altLang="zh-CN" sz="2800" b="1">
                <a:solidFill>
                  <a:schemeClr val="bg1"/>
                </a:solidFill>
                <a:sym typeface="Symbol" pitchFamily="18" charset="2"/>
              </a:rPr>
              <a:t>1958.07.01</a:t>
            </a:r>
            <a:r>
              <a:rPr lang="zh-CN" altLang="en-US" sz="2800" b="1">
                <a:solidFill>
                  <a:schemeClr val="bg1"/>
                </a:solidFill>
                <a:sym typeface="Symbol" pitchFamily="18" charset="2"/>
              </a:rPr>
              <a:t>，作者：毛泽东</a:t>
            </a:r>
            <a:endParaRPr lang="en-US" altLang="zh-CN" sz="2800" b="1">
              <a:solidFill>
                <a:schemeClr val="bg1"/>
              </a:solidFill>
              <a:sym typeface="Symbol" pitchFamily="18" charset="2"/>
            </a:endParaRPr>
          </a:p>
          <a:p>
            <a:r>
              <a:rPr lang="zh-CN" altLang="en-US" sz="1600" b="1">
                <a:solidFill>
                  <a:schemeClr val="bg1"/>
                </a:solidFill>
                <a:sym typeface="Symbol" pitchFamily="18" charset="2"/>
              </a:rPr>
              <a:t>读六月三十日</a:t>
            </a:r>
            <a:r>
              <a:rPr lang="en-US" altLang="zh-CN" sz="1600" b="1">
                <a:solidFill>
                  <a:schemeClr val="bg1"/>
                </a:solidFill>
                <a:sym typeface="Symbol" pitchFamily="18" charset="2"/>
              </a:rPr>
              <a:t>《</a:t>
            </a:r>
            <a:r>
              <a:rPr lang="zh-CN" altLang="en-US" sz="1600" b="1">
                <a:solidFill>
                  <a:schemeClr val="bg1"/>
                </a:solidFill>
                <a:sym typeface="Symbol" pitchFamily="18" charset="2"/>
              </a:rPr>
              <a:t>人民日报</a:t>
            </a:r>
            <a:r>
              <a:rPr lang="en-US" altLang="zh-CN" sz="1600" b="1">
                <a:solidFill>
                  <a:schemeClr val="bg1"/>
                </a:solidFill>
                <a:sym typeface="Symbol" pitchFamily="18" charset="2"/>
              </a:rPr>
              <a:t>》</a:t>
            </a:r>
            <a:r>
              <a:rPr lang="zh-CN" altLang="en-US" sz="1600" b="1">
                <a:solidFill>
                  <a:schemeClr val="bg1"/>
                </a:solidFill>
                <a:sym typeface="Symbol" pitchFamily="18" charset="2"/>
              </a:rPr>
              <a:t>，余江县消灭了血吸虫。浮想联翩，夜不能寐。微风拂晓，旭日临窗，遥望南天，欣然命笔。</a:t>
            </a:r>
          </a:p>
          <a:p>
            <a:r>
              <a:rPr lang="zh-CN" altLang="en-US" sz="1600" b="1">
                <a:solidFill>
                  <a:schemeClr val="bg1"/>
                </a:solidFill>
                <a:sym typeface="Symbol" pitchFamily="18" charset="2"/>
              </a:rPr>
              <a:t>              </a:t>
            </a:r>
            <a:r>
              <a:rPr lang="zh-CN" altLang="en-US" sz="2800" b="1">
                <a:solidFill>
                  <a:schemeClr val="bg1"/>
                </a:solidFill>
                <a:sym typeface="Symbol" pitchFamily="18" charset="2"/>
              </a:rPr>
              <a:t>其一</a:t>
            </a:r>
          </a:p>
          <a:p>
            <a:r>
              <a:rPr lang="zh-CN" altLang="en-US" sz="2800" b="1">
                <a:solidFill>
                  <a:schemeClr val="bg1"/>
                </a:solidFill>
                <a:sym typeface="Symbol" pitchFamily="18" charset="2"/>
              </a:rPr>
              <a:t>　　绿水青山枉自多，华佗无奈小虫何！</a:t>
            </a:r>
          </a:p>
          <a:p>
            <a:r>
              <a:rPr lang="zh-CN" altLang="en-US" sz="2800" b="1">
                <a:solidFill>
                  <a:schemeClr val="bg1"/>
                </a:solidFill>
                <a:sym typeface="Symbol" pitchFamily="18" charset="2"/>
              </a:rPr>
              <a:t>　　千村薜荔人遗矢，万户萧疏鬼唱歌。</a:t>
            </a:r>
          </a:p>
          <a:p>
            <a:r>
              <a:rPr lang="zh-CN" altLang="en-US" sz="2800" b="1">
                <a:solidFill>
                  <a:schemeClr val="bg1"/>
                </a:solidFill>
                <a:sym typeface="Symbol" pitchFamily="18" charset="2"/>
              </a:rPr>
              <a:t>　　坐地日行八万里，巡天遥看一千河。</a:t>
            </a:r>
          </a:p>
          <a:p>
            <a:r>
              <a:rPr lang="zh-CN" altLang="en-US" sz="2800" b="1">
                <a:solidFill>
                  <a:schemeClr val="bg1"/>
                </a:solidFill>
                <a:sym typeface="Symbol" pitchFamily="18" charset="2"/>
              </a:rPr>
              <a:t>　　牛郎欲问瘟神事，一样悲欢逐逝波。</a:t>
            </a:r>
          </a:p>
          <a:p>
            <a:r>
              <a:rPr lang="zh-CN" altLang="en-US" sz="2800" b="1">
                <a:solidFill>
                  <a:schemeClr val="bg1"/>
                </a:solidFill>
                <a:sym typeface="Symbol" pitchFamily="18" charset="2"/>
              </a:rPr>
              <a:t>　　其二</a:t>
            </a:r>
          </a:p>
          <a:p>
            <a:r>
              <a:rPr lang="zh-CN" altLang="en-US" sz="2800" b="1">
                <a:solidFill>
                  <a:schemeClr val="bg1"/>
                </a:solidFill>
                <a:sym typeface="Symbol" pitchFamily="18" charset="2"/>
              </a:rPr>
              <a:t>　　春风杨柳万千条，六亿神州尽舜尧。</a:t>
            </a:r>
          </a:p>
          <a:p>
            <a:r>
              <a:rPr lang="zh-CN" altLang="en-US" sz="2800" b="1">
                <a:solidFill>
                  <a:schemeClr val="bg1"/>
                </a:solidFill>
                <a:sym typeface="Symbol" pitchFamily="18" charset="2"/>
              </a:rPr>
              <a:t>　　红雨随心翻作浪，青山着意化为桥。</a:t>
            </a:r>
          </a:p>
          <a:p>
            <a:r>
              <a:rPr lang="zh-CN" altLang="en-US" sz="2800" b="1">
                <a:solidFill>
                  <a:schemeClr val="bg1"/>
                </a:solidFill>
                <a:sym typeface="Symbol" pitchFamily="18" charset="2"/>
              </a:rPr>
              <a:t>　　天连五岭银锄落，地动三河铁臂摇。</a:t>
            </a:r>
          </a:p>
          <a:p>
            <a:r>
              <a:rPr lang="zh-CN" altLang="en-US" sz="2800" b="1">
                <a:solidFill>
                  <a:schemeClr val="bg1"/>
                </a:solidFill>
                <a:sym typeface="Symbol" pitchFamily="18" charset="2"/>
              </a:rPr>
              <a:t>　　借问瘟君欲何往，纸船明烛照天烧</a:t>
            </a:r>
            <a:endParaRPr lang="zh-CN" altLang="en-US" sz="2800" b="1">
              <a:solidFill>
                <a:schemeClr val="bg1"/>
              </a:solidFill>
              <a:latin typeface="Arial" charset="0"/>
              <a:ea typeface="宋体" charset="-122"/>
              <a:sym typeface="Symbol" pitchFamily="18" charset="2"/>
            </a:endParaRPr>
          </a:p>
        </p:txBody>
      </p:sp>
    </p:spTree>
    <p:extLst>
      <p:ext uri="{BB962C8B-B14F-4D97-AF65-F5344CB8AC3E}">
        <p14:creationId xmlns:p14="http://schemas.microsoft.com/office/powerpoint/2010/main" xmlns="" val="23634694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026" descr="M42001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7513" y="23813"/>
            <a:ext cx="6049962" cy="406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9635" name="Picture 0" descr="clonorchis sinensis(4)"/>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13275" y="4029075"/>
            <a:ext cx="3708400" cy="2608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95301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050" descr="M42002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06413" y="696913"/>
            <a:ext cx="8129587" cy="546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717006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body" idx="1"/>
          </p:nvPr>
        </p:nvSpPr>
        <p:spPr bwMode="auto">
          <a:xfrm>
            <a:off x="0" y="90488"/>
            <a:ext cx="9144000" cy="676751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eaLnBrk="1" hangingPunct="1">
              <a:lnSpc>
                <a:spcPct val="90000"/>
              </a:lnSpc>
              <a:buFontTx/>
              <a:buNone/>
            </a:pPr>
            <a:r>
              <a:rPr lang="en-US" altLang="zh-CN" sz="3600" b="1" dirty="0" smtClean="0">
                <a:effectLst/>
              </a:rPr>
              <a:t>Class </a:t>
            </a:r>
            <a:r>
              <a:rPr lang="en-US" altLang="zh-CN" sz="3600" b="1" dirty="0" err="1" smtClean="0">
                <a:effectLst/>
              </a:rPr>
              <a:t>Cestoidea</a:t>
            </a:r>
            <a:r>
              <a:rPr lang="en-US" altLang="zh-CN" sz="3600" b="1" dirty="0" smtClean="0">
                <a:effectLst/>
              </a:rPr>
              <a:t> </a:t>
            </a:r>
            <a:r>
              <a:rPr lang="zh-CN" altLang="en-US" sz="3600" b="1" dirty="0" smtClean="0">
                <a:effectLst/>
              </a:rPr>
              <a:t>绦虫纲</a:t>
            </a:r>
            <a:endParaRPr lang="zh-CN" altLang="en-US" sz="3600" b="1" dirty="0" smtClean="0">
              <a:effectLst/>
              <a:ea typeface="黑体" pitchFamily="49" charset="-122"/>
            </a:endParaRPr>
          </a:p>
          <a:p>
            <a:pPr marL="0" indent="0" eaLnBrk="1" hangingPunct="1">
              <a:lnSpc>
                <a:spcPct val="90000"/>
              </a:lnSpc>
              <a:buFontTx/>
              <a:buNone/>
            </a:pPr>
            <a:r>
              <a:rPr lang="en-US" altLang="zh-CN" sz="2800" b="1" dirty="0" smtClean="0">
                <a:effectLst/>
                <a:ea typeface="黑体" pitchFamily="49" charset="-122"/>
              </a:rPr>
              <a:t>1 mm to 25 m</a:t>
            </a:r>
          </a:p>
          <a:p>
            <a:pPr marL="0" indent="0" eaLnBrk="1" hangingPunct="1">
              <a:lnSpc>
                <a:spcPct val="90000"/>
              </a:lnSpc>
              <a:buFontTx/>
              <a:buNone/>
            </a:pPr>
            <a:endParaRPr lang="en-US" altLang="zh-CN" sz="2800" b="1" dirty="0" smtClean="0">
              <a:effectLst/>
              <a:ea typeface="黑体" pitchFamily="49" charset="-122"/>
            </a:endParaRPr>
          </a:p>
          <a:p>
            <a:pPr marL="0" indent="0" eaLnBrk="1" hangingPunct="1">
              <a:lnSpc>
                <a:spcPct val="90000"/>
              </a:lnSpc>
              <a:buFontTx/>
              <a:buNone/>
            </a:pPr>
            <a:r>
              <a:rPr lang="en-US" altLang="zh-CN" sz="2400" b="1" dirty="0" smtClean="0">
                <a:effectLst/>
                <a:sym typeface="Symbol" pitchFamily="18" charset="2"/>
              </a:rPr>
              <a:t> </a:t>
            </a:r>
            <a:r>
              <a:rPr lang="en-US" altLang="zh-CN" sz="2800" b="1" dirty="0" smtClean="0">
                <a:effectLst/>
                <a:ea typeface="黑体" pitchFamily="49" charset="-122"/>
              </a:rPr>
              <a:t>All </a:t>
            </a:r>
            <a:r>
              <a:rPr lang="en-US" altLang="zh-CN" sz="2800" b="1" dirty="0" err="1" smtClean="0">
                <a:effectLst/>
                <a:ea typeface="黑体" pitchFamily="49" charset="-122"/>
              </a:rPr>
              <a:t>endoparasites</a:t>
            </a:r>
            <a:endParaRPr lang="en-US" altLang="zh-CN" sz="2800" b="1" dirty="0" smtClean="0">
              <a:effectLst/>
              <a:ea typeface="黑体" pitchFamily="49" charset="-122"/>
            </a:endParaRPr>
          </a:p>
          <a:p>
            <a:pPr marL="0" indent="0" eaLnBrk="1" hangingPunct="1">
              <a:lnSpc>
                <a:spcPct val="90000"/>
              </a:lnSpc>
              <a:buFontTx/>
              <a:buNone/>
            </a:pPr>
            <a:r>
              <a:rPr lang="en-US" altLang="zh-CN" sz="2400" b="1" dirty="0" smtClean="0">
                <a:effectLst/>
                <a:sym typeface="Symbol" pitchFamily="18" charset="2"/>
              </a:rPr>
              <a:t> </a:t>
            </a:r>
            <a:r>
              <a:rPr lang="en-US" altLang="zh-CN" sz="2800" b="1" dirty="0" smtClean="0">
                <a:effectLst/>
                <a:ea typeface="黑体" pitchFamily="49" charset="-122"/>
              </a:rPr>
              <a:t>Without digestive tract</a:t>
            </a:r>
          </a:p>
          <a:p>
            <a:pPr marL="0" indent="0" eaLnBrk="1" hangingPunct="1">
              <a:lnSpc>
                <a:spcPct val="90000"/>
              </a:lnSpc>
              <a:buFontTx/>
              <a:buNone/>
            </a:pPr>
            <a:r>
              <a:rPr lang="en-US" altLang="zh-CN" sz="2400" b="1" dirty="0" smtClean="0">
                <a:effectLst/>
                <a:sym typeface="Symbol" pitchFamily="18" charset="2"/>
              </a:rPr>
              <a:t> </a:t>
            </a:r>
            <a:r>
              <a:rPr lang="en-US" altLang="zh-CN" sz="2800" b="1" dirty="0" smtClean="0">
                <a:effectLst/>
                <a:ea typeface="黑体" pitchFamily="49" charset="-122"/>
              </a:rPr>
              <a:t>High reproductive potential</a:t>
            </a:r>
          </a:p>
          <a:p>
            <a:pPr marL="0" indent="0" eaLnBrk="1" hangingPunct="1">
              <a:lnSpc>
                <a:spcPct val="90000"/>
              </a:lnSpc>
              <a:buFontTx/>
              <a:buNone/>
            </a:pPr>
            <a:endParaRPr lang="en-US" altLang="zh-CN" sz="2800" b="1" dirty="0" smtClean="0">
              <a:effectLst/>
              <a:ea typeface="黑体" pitchFamily="49" charset="-122"/>
            </a:endParaRPr>
          </a:p>
          <a:p>
            <a:pPr marL="0" indent="0" eaLnBrk="1" hangingPunct="1">
              <a:lnSpc>
                <a:spcPct val="90000"/>
              </a:lnSpc>
              <a:buFontTx/>
              <a:buNone/>
            </a:pPr>
            <a:r>
              <a:rPr lang="en-US" altLang="zh-CN" sz="2800" b="1" dirty="0" smtClean="0">
                <a:effectLst/>
                <a:ea typeface="黑体" pitchFamily="49" charset="-122"/>
              </a:rPr>
              <a:t>Subclass </a:t>
            </a:r>
            <a:r>
              <a:rPr lang="en-US" altLang="zh-CN" sz="2800" b="1" dirty="0" err="1" smtClean="0">
                <a:effectLst/>
                <a:ea typeface="黑体" pitchFamily="49" charset="-122"/>
              </a:rPr>
              <a:t>Cestodaria</a:t>
            </a:r>
            <a:r>
              <a:rPr lang="en-US" altLang="zh-CN" sz="2800" b="1" dirty="0" smtClean="0">
                <a:effectLst/>
                <a:ea typeface="黑体" pitchFamily="49" charset="-122"/>
              </a:rPr>
              <a:t> </a:t>
            </a:r>
            <a:r>
              <a:rPr lang="zh-CN" altLang="en-US" b="1" dirty="0" smtClean="0">
                <a:effectLst/>
              </a:rPr>
              <a:t>单节亚纲 </a:t>
            </a:r>
            <a:endParaRPr lang="zh-CN" altLang="en-US" sz="2800" b="1" dirty="0" smtClean="0">
              <a:effectLst/>
              <a:ea typeface="黑体" pitchFamily="49" charset="-122"/>
            </a:endParaRPr>
          </a:p>
          <a:p>
            <a:pPr marL="0" indent="0" eaLnBrk="1" hangingPunct="1">
              <a:lnSpc>
                <a:spcPct val="90000"/>
              </a:lnSpc>
              <a:buFontTx/>
              <a:buNone/>
            </a:pPr>
            <a:r>
              <a:rPr lang="en-US" altLang="zh-CN" sz="2400" b="1" dirty="0" smtClean="0">
                <a:effectLst/>
                <a:ea typeface="黑体" pitchFamily="49" charset="-122"/>
              </a:rPr>
              <a:t>Not subdivided into </a:t>
            </a:r>
            <a:r>
              <a:rPr lang="en-US" altLang="zh-CN" sz="2400" b="1" dirty="0" err="1" smtClean="0">
                <a:effectLst/>
                <a:ea typeface="黑体" pitchFamily="49" charset="-122"/>
              </a:rPr>
              <a:t>proglottids</a:t>
            </a:r>
            <a:endParaRPr lang="en-US" altLang="zh-CN" sz="2400" b="1" dirty="0" smtClean="0">
              <a:effectLst/>
              <a:ea typeface="黑体" pitchFamily="49" charset="-122"/>
            </a:endParaRPr>
          </a:p>
          <a:p>
            <a:pPr marL="0" indent="0" eaLnBrk="1" hangingPunct="1">
              <a:lnSpc>
                <a:spcPct val="90000"/>
              </a:lnSpc>
              <a:buFontTx/>
              <a:buNone/>
            </a:pPr>
            <a:r>
              <a:rPr lang="en-US" altLang="zh-CN" sz="2400" b="1" dirty="0" smtClean="0">
                <a:effectLst/>
                <a:ea typeface="黑体" pitchFamily="49" charset="-122"/>
              </a:rPr>
              <a:t>Larva in crustaceans, adult in fishes</a:t>
            </a:r>
          </a:p>
          <a:p>
            <a:pPr marL="0" indent="0" eaLnBrk="1" hangingPunct="1">
              <a:lnSpc>
                <a:spcPct val="90000"/>
              </a:lnSpc>
              <a:buFontTx/>
              <a:buNone/>
            </a:pPr>
            <a:endParaRPr lang="en-US" altLang="zh-CN" sz="2800" b="1" dirty="0" smtClean="0">
              <a:effectLst/>
              <a:ea typeface="黑体" pitchFamily="49" charset="-122"/>
            </a:endParaRPr>
          </a:p>
          <a:p>
            <a:pPr marL="0" indent="0" eaLnBrk="1" hangingPunct="1">
              <a:lnSpc>
                <a:spcPct val="90000"/>
              </a:lnSpc>
              <a:buFontTx/>
              <a:buNone/>
            </a:pPr>
            <a:r>
              <a:rPr lang="en-US" altLang="zh-CN" sz="2800" b="1" dirty="0" smtClean="0">
                <a:effectLst/>
                <a:ea typeface="黑体" pitchFamily="49" charset="-122"/>
              </a:rPr>
              <a:t>Subclass </a:t>
            </a:r>
            <a:r>
              <a:rPr lang="en-US" altLang="zh-CN" sz="2800" b="1" dirty="0" err="1" smtClean="0">
                <a:effectLst/>
                <a:ea typeface="黑体" pitchFamily="49" charset="-122"/>
              </a:rPr>
              <a:t>Eucestoda</a:t>
            </a:r>
            <a:r>
              <a:rPr lang="en-US" altLang="zh-CN" sz="2800" b="1" dirty="0" smtClean="0">
                <a:effectLst/>
                <a:ea typeface="黑体" pitchFamily="49" charset="-122"/>
              </a:rPr>
              <a:t> </a:t>
            </a:r>
            <a:r>
              <a:rPr lang="zh-CN" altLang="en-US" b="1" dirty="0">
                <a:effectLst/>
              </a:rPr>
              <a:t>多节</a:t>
            </a:r>
            <a:r>
              <a:rPr lang="zh-CN" altLang="en-US" b="1" dirty="0" smtClean="0">
                <a:effectLst/>
              </a:rPr>
              <a:t>亚纲 </a:t>
            </a:r>
            <a:endParaRPr lang="zh-CN" altLang="en-US" sz="2800" b="1" dirty="0" smtClean="0">
              <a:effectLst/>
              <a:ea typeface="黑体" pitchFamily="49" charset="-122"/>
            </a:endParaRPr>
          </a:p>
          <a:p>
            <a:pPr marL="0" indent="0" eaLnBrk="1" hangingPunct="1">
              <a:lnSpc>
                <a:spcPct val="90000"/>
              </a:lnSpc>
              <a:buFontTx/>
              <a:buNone/>
            </a:pPr>
            <a:r>
              <a:rPr lang="en-US" altLang="zh-CN" sz="2400" b="1" dirty="0" err="1" smtClean="0">
                <a:effectLst/>
                <a:ea typeface="黑体" pitchFamily="49" charset="-122"/>
              </a:rPr>
              <a:t>Scolex</a:t>
            </a:r>
            <a:r>
              <a:rPr lang="en-US" altLang="zh-CN" sz="2400" b="1" dirty="0" smtClean="0">
                <a:effectLst/>
                <a:ea typeface="黑体" pitchFamily="49" charset="-122"/>
              </a:rPr>
              <a:t>, neck, and </a:t>
            </a:r>
            <a:r>
              <a:rPr lang="en-US" altLang="zh-CN" sz="2400" b="1" dirty="0" err="1" smtClean="0">
                <a:effectLst/>
                <a:ea typeface="黑体" pitchFamily="49" charset="-122"/>
              </a:rPr>
              <a:t>strobila</a:t>
            </a:r>
            <a:r>
              <a:rPr lang="en-US" altLang="zh-CN" sz="2400" b="1" dirty="0" smtClean="0">
                <a:effectLst/>
                <a:ea typeface="黑体" pitchFamily="49" charset="-122"/>
              </a:rPr>
              <a:t> that composed of many </a:t>
            </a:r>
            <a:r>
              <a:rPr lang="en-US" altLang="zh-CN" sz="2400" b="1" dirty="0" err="1" smtClean="0">
                <a:effectLst/>
                <a:ea typeface="黑体" pitchFamily="49" charset="-122"/>
              </a:rPr>
              <a:t>proglottids</a:t>
            </a:r>
            <a:endParaRPr lang="en-US" altLang="zh-CN" sz="2400" b="1" dirty="0" smtClean="0">
              <a:effectLst/>
              <a:ea typeface="黑体" pitchFamily="49" charset="-122"/>
            </a:endParaRPr>
          </a:p>
          <a:p>
            <a:pPr marL="0" indent="0" eaLnBrk="1" hangingPunct="1">
              <a:lnSpc>
                <a:spcPct val="90000"/>
              </a:lnSpc>
              <a:buFontTx/>
              <a:buNone/>
            </a:pPr>
            <a:r>
              <a:rPr lang="en-US" altLang="zh-CN" sz="2400" b="1" dirty="0" smtClean="0">
                <a:effectLst/>
                <a:ea typeface="黑体" pitchFamily="49" charset="-122"/>
              </a:rPr>
              <a:t>Larva in invertebrates, adult in vertebrates</a:t>
            </a:r>
          </a:p>
        </p:txBody>
      </p:sp>
    </p:spTree>
    <p:extLst>
      <p:ext uri="{BB962C8B-B14F-4D97-AF65-F5344CB8AC3E}">
        <p14:creationId xmlns:p14="http://schemas.microsoft.com/office/powerpoint/2010/main" xmlns="" val="362353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 y="762000"/>
            <a:ext cx="8877300" cy="3671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9" name="Rectangle 3"/>
          <p:cNvSpPr>
            <a:spLocks noChangeArrowheads="1"/>
          </p:cNvSpPr>
          <p:nvPr/>
        </p:nvSpPr>
        <p:spPr bwMode="auto">
          <a:xfrm>
            <a:off x="1106525" y="5029200"/>
            <a:ext cx="7127875" cy="585418"/>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2075" tIns="46038" rIns="92075" bIns="46038" anchor="b">
            <a:spAutoFit/>
          </a:bodyPr>
          <a:lstStyle/>
          <a:p>
            <a:pPr algn="ctr">
              <a:lnSpc>
                <a:spcPct val="100000"/>
              </a:lnSpc>
              <a:spcBef>
                <a:spcPct val="0"/>
              </a:spcBef>
            </a:pPr>
            <a:r>
              <a:rPr lang="en-US" altLang="zh-CN" sz="3200" b="1" dirty="0" err="1">
                <a:latin typeface="+mn-lt"/>
              </a:rPr>
              <a:t>Coelesac</a:t>
            </a:r>
            <a:r>
              <a:rPr lang="en-US" altLang="zh-CN" sz="3200" b="1" dirty="0">
                <a:latin typeface="+mn-lt"/>
              </a:rPr>
              <a:t> method </a:t>
            </a:r>
            <a:r>
              <a:rPr lang="zh-CN" altLang="en-US" sz="3200" b="1" dirty="0">
                <a:latin typeface="+mn-lt"/>
              </a:rPr>
              <a:t>体腔囊法</a:t>
            </a:r>
          </a:p>
        </p:txBody>
      </p:sp>
    </p:spTree>
    <p:extLst>
      <p:ext uri="{BB962C8B-B14F-4D97-AF65-F5344CB8AC3E}">
        <p14:creationId xmlns:p14="http://schemas.microsoft.com/office/powerpoint/2010/main" xmlns="" val="15007415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M420021"/>
          <p:cNvPicPr>
            <a:picLocks noChangeAspect="1" noChangeArrowheads="1"/>
          </p:cNvPicPr>
          <p:nvPr/>
        </p:nvPicPr>
        <p:blipFill>
          <a:blip r:embed="rId2" cstate="print">
            <a:extLst>
              <a:ext uri="{28A0092B-C50C-407E-A947-70E740481C1C}">
                <a14:useLocalDpi xmlns:a14="http://schemas.microsoft.com/office/drawing/2010/main" xmlns="" val="0"/>
              </a:ext>
            </a:extLst>
          </a:blip>
          <a:srcRect t="11386" r="32401"/>
          <a:stretch>
            <a:fillRect/>
          </a:stretch>
        </p:blipFill>
        <p:spPr bwMode="auto">
          <a:xfrm>
            <a:off x="0" y="152400"/>
            <a:ext cx="5105400" cy="579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6" descr="mil28207_10_18a"/>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95800" y="228600"/>
            <a:ext cx="4648200" cy="63182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59192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5" descr="M42002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4213" y="0"/>
            <a:ext cx="8129587" cy="546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319232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051" descr="绦虫"/>
          <p:cNvPicPr>
            <a:picLocks noChangeAspect="1" noChangeArrowheads="1"/>
          </p:cNvPicPr>
          <p:nvPr/>
        </p:nvPicPr>
        <p:blipFill>
          <a:blip r:embed="rId2" cstate="print">
            <a:lum bright="-4000" contrast="6000"/>
            <a:extLst>
              <a:ext uri="{28A0092B-C50C-407E-A947-70E740481C1C}">
                <a14:useLocalDpi xmlns:a14="http://schemas.microsoft.com/office/drawing/2010/main" xmlns="" val="0"/>
              </a:ext>
            </a:extLst>
          </a:blip>
          <a:srcRect/>
          <a:stretch>
            <a:fillRect/>
          </a:stretch>
        </p:blipFill>
        <p:spPr bwMode="auto">
          <a:xfrm>
            <a:off x="28575" y="188913"/>
            <a:ext cx="9144000" cy="572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5" name="TextBox 1"/>
          <p:cNvSpPr txBox="1">
            <a:spLocks noChangeArrowheads="1"/>
          </p:cNvSpPr>
          <p:nvPr/>
        </p:nvSpPr>
        <p:spPr bwMode="auto">
          <a:xfrm>
            <a:off x="5508625" y="2916238"/>
            <a:ext cx="696913"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r>
              <a:rPr lang="zh-CN" altLang="en-US" sz="2000"/>
              <a:t>节片</a:t>
            </a:r>
          </a:p>
        </p:txBody>
      </p:sp>
      <p:sp>
        <p:nvSpPr>
          <p:cNvPr id="74756" name="TextBox 1"/>
          <p:cNvSpPr txBox="1">
            <a:spLocks noChangeArrowheads="1"/>
          </p:cNvSpPr>
          <p:nvPr/>
        </p:nvSpPr>
        <p:spPr bwMode="auto">
          <a:xfrm>
            <a:off x="4356100" y="549275"/>
            <a:ext cx="1108075"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r>
              <a:rPr lang="zh-CN" altLang="en-US" sz="1800"/>
              <a:t>背囊幼虫</a:t>
            </a:r>
          </a:p>
        </p:txBody>
      </p:sp>
      <p:sp>
        <p:nvSpPr>
          <p:cNvPr id="74757" name="TextBox 4"/>
          <p:cNvSpPr txBox="1">
            <a:spLocks noChangeArrowheads="1"/>
          </p:cNvSpPr>
          <p:nvPr/>
        </p:nvSpPr>
        <p:spPr bwMode="auto">
          <a:xfrm>
            <a:off x="6443663" y="890588"/>
            <a:ext cx="1108075" cy="341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r>
              <a:rPr lang="zh-CN" altLang="en-US" sz="1800"/>
              <a:t>囊尾幼虫</a:t>
            </a:r>
          </a:p>
        </p:txBody>
      </p:sp>
      <p:sp>
        <p:nvSpPr>
          <p:cNvPr id="74758" name="TextBox 6"/>
          <p:cNvSpPr txBox="1">
            <a:spLocks noChangeArrowheads="1"/>
          </p:cNvSpPr>
          <p:nvPr/>
        </p:nvSpPr>
        <p:spPr bwMode="auto">
          <a:xfrm>
            <a:off x="7451725" y="5445125"/>
            <a:ext cx="877888" cy="341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r>
              <a:rPr lang="zh-CN" altLang="en-US" sz="1800"/>
              <a:t>生殖孔</a:t>
            </a:r>
          </a:p>
        </p:txBody>
      </p:sp>
    </p:spTree>
    <p:extLst>
      <p:ext uri="{BB962C8B-B14F-4D97-AF65-F5344CB8AC3E}">
        <p14:creationId xmlns:p14="http://schemas.microsoft.com/office/powerpoint/2010/main" xmlns="" val="1745888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M420015"/>
          <p:cNvPicPr>
            <a:picLocks noChangeAspect="1" noChangeArrowheads="1"/>
          </p:cNvPicPr>
          <p:nvPr/>
        </p:nvPicPr>
        <p:blipFill>
          <a:blip r:embed="rId2" cstate="print">
            <a:extLst>
              <a:ext uri="{28A0092B-C50C-407E-A947-70E740481C1C}">
                <a14:useLocalDpi xmlns:a14="http://schemas.microsoft.com/office/drawing/2010/main" xmlns="" val="0"/>
              </a:ext>
            </a:extLst>
          </a:blip>
          <a:srcRect t="33488" r="10350"/>
          <a:stretch>
            <a:fillRect/>
          </a:stretch>
        </p:blipFill>
        <p:spPr bwMode="auto">
          <a:xfrm>
            <a:off x="827088" y="1052513"/>
            <a:ext cx="7697787" cy="3838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 Box 3"/>
          <p:cNvSpPr txBox="1">
            <a:spLocks noChangeArrowheads="1"/>
          </p:cNvSpPr>
          <p:nvPr/>
        </p:nvSpPr>
        <p:spPr bwMode="auto">
          <a:xfrm>
            <a:off x="762000" y="5181600"/>
            <a:ext cx="8001000" cy="132080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90000" tIns="46800" rIns="90000" bIns="46800">
            <a:spAutoFit/>
          </a:bodyPr>
          <a:lstStyle>
            <a:lvl1pPr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lnSpc>
                <a:spcPct val="100000"/>
              </a:lnSpc>
            </a:pPr>
            <a:r>
              <a:rPr lang="zh-CN" altLang="en-US">
                <a:solidFill>
                  <a:srgbClr val="FFFF00"/>
                </a:solidFill>
              </a:rPr>
              <a:t>内寄生种类：更换宿主</a:t>
            </a:r>
            <a:r>
              <a:rPr lang="en-US" altLang="zh-CN">
                <a:solidFill>
                  <a:srgbClr val="FF9933"/>
                </a:solidFill>
              </a:rPr>
              <a:t>(</a:t>
            </a:r>
            <a:r>
              <a:rPr lang="en-US" altLang="zh-CN">
                <a:solidFill>
                  <a:srgbClr val="FF9933"/>
                </a:solidFill>
                <a:latin typeface="Arial" charset="0"/>
                <a:ea typeface="宋体" charset="-122"/>
              </a:rPr>
              <a:t>why?)</a:t>
            </a:r>
            <a:r>
              <a:rPr lang="en-US" altLang="zh-CN">
                <a:solidFill>
                  <a:srgbClr val="FFFF00"/>
                </a:solidFill>
              </a:rPr>
              <a:t>2~3</a:t>
            </a:r>
            <a:r>
              <a:rPr lang="zh-CN" altLang="en-US">
                <a:solidFill>
                  <a:srgbClr val="FFFF00"/>
                </a:solidFill>
              </a:rPr>
              <a:t>个</a:t>
            </a:r>
          </a:p>
        </p:txBody>
      </p:sp>
    </p:spTree>
    <p:extLst>
      <p:ext uri="{BB962C8B-B14F-4D97-AF65-F5344CB8AC3E}">
        <p14:creationId xmlns:p14="http://schemas.microsoft.com/office/powerpoint/2010/main" xmlns="" val="27756204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sz="3600" dirty="0" smtClean="0">
                <a:effectLst/>
              </a:rPr>
              <a:t>Question: What are the adaptive     characteristics of parasitic flatworms</a:t>
            </a:r>
            <a:endParaRPr lang="zh-CN" altLang="en-US" sz="3600" dirty="0">
              <a:effectLst/>
            </a:endParaRPr>
          </a:p>
        </p:txBody>
      </p:sp>
      <p:sp>
        <p:nvSpPr>
          <p:cNvPr id="3" name="内容占位符 2"/>
          <p:cNvSpPr>
            <a:spLocks noGrp="1"/>
          </p:cNvSpPr>
          <p:nvPr>
            <p:ph idx="1"/>
          </p:nvPr>
        </p:nvSpPr>
        <p:spPr>
          <a:xfrm>
            <a:off x="457200" y="1798637"/>
            <a:ext cx="8229600" cy="4525963"/>
          </a:xfrm>
        </p:spPr>
        <p:txBody>
          <a:bodyPr/>
          <a:lstStyle/>
          <a:p>
            <a:r>
              <a:rPr lang="en-US" altLang="zh-CN" dirty="0" smtClean="0">
                <a:effectLst/>
              </a:rPr>
              <a:t>Digestive system is dramatically reduced;</a:t>
            </a:r>
          </a:p>
          <a:p>
            <a:r>
              <a:rPr lang="en-US" altLang="zh-CN" dirty="0" smtClean="0">
                <a:effectLst/>
              </a:rPr>
              <a:t>Nervous system and sensory organs are greatly reduced; </a:t>
            </a:r>
          </a:p>
          <a:p>
            <a:r>
              <a:rPr lang="en-US" altLang="zh-CN" dirty="0" smtClean="0">
                <a:effectLst/>
              </a:rPr>
              <a:t>Characterized with hooks and suckers in order to bind to hosts;</a:t>
            </a:r>
          </a:p>
          <a:p>
            <a:r>
              <a:rPr lang="en-US" altLang="zh-CN" dirty="0" smtClean="0">
                <a:effectLst/>
              </a:rPr>
              <a:t>Reproductive system is very powerful.</a:t>
            </a:r>
          </a:p>
        </p:txBody>
      </p:sp>
    </p:spTree>
    <p:extLst>
      <p:ext uri="{BB962C8B-B14F-4D97-AF65-F5344CB8AC3E}">
        <p14:creationId xmlns:p14="http://schemas.microsoft.com/office/powerpoint/2010/main" xmlns="" val="315170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4800" y="381000"/>
            <a:ext cx="8382000" cy="762000"/>
          </a:xfrm>
        </p:spPr>
        <p:txBody>
          <a:bodyPr/>
          <a:lstStyle/>
          <a:p>
            <a:pPr eaLnBrk="1" hangingPunct="1"/>
            <a:r>
              <a:rPr lang="en-US" altLang="zh-CN" dirty="0" smtClean="0">
                <a:effectLst/>
                <a:ea typeface="宋体" charset="-122"/>
              </a:rPr>
              <a:t>OUTLINE</a:t>
            </a:r>
            <a:endParaRPr lang="en-US" altLang="zh-CN" dirty="0" smtClean="0">
              <a:solidFill>
                <a:schemeClr val="tx1"/>
              </a:solidFill>
              <a:effectLst/>
              <a:ea typeface="宋体" charset="-122"/>
            </a:endParaRPr>
          </a:p>
        </p:txBody>
      </p:sp>
      <p:sp>
        <p:nvSpPr>
          <p:cNvPr id="17411" name="Rectangle 3"/>
          <p:cNvSpPr>
            <a:spLocks noGrp="1" noChangeArrowheads="1"/>
          </p:cNvSpPr>
          <p:nvPr>
            <p:ph type="body" sz="half" idx="1"/>
          </p:nvPr>
        </p:nvSpPr>
        <p:spPr>
          <a:xfrm>
            <a:off x="762000" y="1600200"/>
            <a:ext cx="8077200" cy="3200400"/>
          </a:xfrm>
        </p:spPr>
        <p:txBody>
          <a:bodyPr/>
          <a:lstStyle/>
          <a:p>
            <a:pPr eaLnBrk="1" hangingPunct="1">
              <a:lnSpc>
                <a:spcPct val="80000"/>
              </a:lnSpc>
            </a:pPr>
            <a:r>
              <a:rPr lang="en-US" altLang="zh-CN" sz="2800" b="1" dirty="0" smtClean="0">
                <a:solidFill>
                  <a:schemeClr val="bg1">
                    <a:lumMod val="50000"/>
                  </a:schemeClr>
                </a:solidFill>
                <a:effectLst/>
                <a:ea typeface="宋体" charset="-122"/>
              </a:rPr>
              <a:t>8.1 </a:t>
            </a:r>
            <a:r>
              <a:rPr lang="en-US" altLang="zh-CN" sz="2800" b="1" dirty="0">
                <a:solidFill>
                  <a:schemeClr val="bg1">
                    <a:lumMod val="50000"/>
                  </a:schemeClr>
                </a:solidFill>
                <a:effectLst/>
                <a:ea typeface="宋体" charset="-122"/>
              </a:rPr>
              <a:t>Phylum Platyhelminthes: flatworms</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rgbClr val="FF0000"/>
                </a:solidFill>
                <a:effectLst/>
                <a:ea typeface="宋体" charset="-122"/>
              </a:rPr>
              <a:t>8.2 </a:t>
            </a:r>
            <a:r>
              <a:rPr lang="en-US" altLang="zh-CN" sz="2800" b="1" dirty="0">
                <a:solidFill>
                  <a:srgbClr val="FF0000"/>
                </a:solidFill>
                <a:effectLst/>
                <a:ea typeface="宋体" charset="-122"/>
              </a:rPr>
              <a:t>Phylum </a:t>
            </a:r>
            <a:r>
              <a:rPr lang="en-US" altLang="zh-CN" sz="2800" b="1" dirty="0" err="1">
                <a:solidFill>
                  <a:srgbClr val="FF0000"/>
                </a:solidFill>
                <a:effectLst/>
                <a:ea typeface="宋体" charset="-122"/>
              </a:rPr>
              <a:t>Acoelomorpha</a:t>
            </a:r>
            <a:r>
              <a:rPr lang="en-US" altLang="zh-CN" sz="2800" b="1" dirty="0">
                <a:solidFill>
                  <a:srgbClr val="FF0000"/>
                </a:solidFill>
                <a:effectLst/>
                <a:ea typeface="宋体" charset="-122"/>
              </a:rPr>
              <a:t> </a:t>
            </a:r>
            <a:r>
              <a:rPr lang="zh-CN" altLang="en-US" sz="2800" b="1" dirty="0">
                <a:solidFill>
                  <a:srgbClr val="FF0000"/>
                </a:solidFill>
                <a:effectLst/>
                <a:ea typeface="宋体" charset="-122"/>
              </a:rPr>
              <a:t>无腔动物</a:t>
            </a:r>
            <a:endParaRPr lang="en-US" altLang="zh-CN" sz="2800" b="1" dirty="0">
              <a:solidFill>
                <a:srgbClr val="FF0000"/>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8.3 Phylum </a:t>
            </a:r>
            <a:r>
              <a:rPr lang="en-US" altLang="zh-CN" sz="2800" b="1" dirty="0" err="1" smtClean="0">
                <a:solidFill>
                  <a:schemeClr val="bg1">
                    <a:lumMod val="50000"/>
                  </a:schemeClr>
                </a:solidFill>
                <a:effectLst/>
                <a:ea typeface="宋体" charset="-122"/>
              </a:rPr>
              <a:t>Nemertea</a:t>
            </a:r>
            <a:r>
              <a:rPr lang="en-US" altLang="zh-CN" sz="2800" b="1" dirty="0" smtClean="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纽形动物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8.4 Phylum </a:t>
            </a:r>
            <a:r>
              <a:rPr lang="en-US" altLang="zh-CN" sz="2800" b="1" dirty="0" err="1" smtClean="0">
                <a:solidFill>
                  <a:schemeClr val="bg1">
                    <a:lumMod val="50000"/>
                  </a:schemeClr>
                </a:solidFill>
                <a:effectLst/>
                <a:ea typeface="宋体" charset="-122"/>
              </a:rPr>
              <a:t>Gastrotricha</a:t>
            </a:r>
            <a:r>
              <a:rPr lang="zh-CN" altLang="en-US" sz="2800" b="1" dirty="0" smtClean="0">
                <a:solidFill>
                  <a:schemeClr val="bg1">
                    <a:lumMod val="50000"/>
                  </a:schemeClr>
                </a:solidFill>
                <a:effectLst/>
                <a:ea typeface="宋体" charset="-122"/>
              </a:rPr>
              <a:t>腹毛动物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8.5 Phylum </a:t>
            </a:r>
            <a:r>
              <a:rPr lang="en-US" altLang="zh-CN" sz="2800" b="1" dirty="0" err="1" smtClean="0">
                <a:solidFill>
                  <a:schemeClr val="bg1">
                    <a:lumMod val="50000"/>
                  </a:schemeClr>
                </a:solidFill>
                <a:effectLst/>
                <a:ea typeface="宋体" charset="-122"/>
              </a:rPr>
              <a:t>Cycliophora</a:t>
            </a:r>
            <a:r>
              <a:rPr lang="en-US" altLang="zh-CN" sz="2800" b="1" dirty="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环口动物</a:t>
            </a:r>
            <a:endParaRPr lang="en-US" altLang="zh-CN" sz="2800" b="1" dirty="0" smtClean="0">
              <a:solidFill>
                <a:schemeClr val="bg1">
                  <a:lumMod val="50000"/>
                </a:schemeClr>
              </a:solidFill>
              <a:effectLst/>
              <a:ea typeface="宋体" charset="-122"/>
            </a:endParaRPr>
          </a:p>
        </p:txBody>
      </p:sp>
    </p:spTree>
    <p:extLst>
      <p:ext uri="{BB962C8B-B14F-4D97-AF65-F5344CB8AC3E}">
        <p14:creationId xmlns:p14="http://schemas.microsoft.com/office/powerpoint/2010/main" xmlns="" val="890166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l28207_100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1000" y="304800"/>
            <a:ext cx="6400800" cy="600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4419600" y="697468"/>
            <a:ext cx="649537" cy="369332"/>
          </a:xfrm>
          <a:prstGeom prst="rect">
            <a:avLst/>
          </a:prstGeom>
          <a:noFill/>
        </p:spPr>
        <p:txBody>
          <a:bodyPr wrap="none" rtlCol="0">
            <a:spAutoFit/>
          </a:bodyPr>
          <a:lstStyle/>
          <a:p>
            <a:r>
              <a:rPr lang="zh-CN" altLang="en-US" b="1" dirty="0"/>
              <a:t>吻鞘</a:t>
            </a:r>
            <a:endParaRPr lang="zh-CN" altLang="en-US" dirty="0"/>
          </a:p>
        </p:txBody>
      </p:sp>
      <p:sp>
        <p:nvSpPr>
          <p:cNvPr id="8" name="TextBox 7"/>
          <p:cNvSpPr txBox="1"/>
          <p:nvPr/>
        </p:nvSpPr>
        <p:spPr>
          <a:xfrm>
            <a:off x="2935995" y="5942568"/>
            <a:ext cx="877163" cy="369332"/>
          </a:xfrm>
          <a:prstGeom prst="rect">
            <a:avLst/>
          </a:prstGeom>
          <a:noFill/>
        </p:spPr>
        <p:txBody>
          <a:bodyPr wrap="none" rtlCol="0">
            <a:spAutoFit/>
          </a:bodyPr>
          <a:lstStyle/>
          <a:p>
            <a:r>
              <a:rPr lang="zh-CN" altLang="en-US" b="1" dirty="0" smtClean="0"/>
              <a:t>生殖孔</a:t>
            </a:r>
            <a:endParaRPr lang="zh-CN" altLang="en-US" b="1" dirty="0"/>
          </a:p>
        </p:txBody>
      </p:sp>
      <p:sp>
        <p:nvSpPr>
          <p:cNvPr id="9" name="TextBox 8"/>
          <p:cNvSpPr txBox="1"/>
          <p:nvPr/>
        </p:nvSpPr>
        <p:spPr>
          <a:xfrm>
            <a:off x="6248400" y="1412081"/>
            <a:ext cx="2746586" cy="3693319"/>
          </a:xfrm>
          <a:prstGeom prst="rect">
            <a:avLst/>
          </a:prstGeom>
          <a:noFill/>
        </p:spPr>
        <p:txBody>
          <a:bodyPr wrap="none" rtlCol="0">
            <a:spAutoFit/>
          </a:bodyPr>
          <a:lstStyle/>
          <a:p>
            <a:r>
              <a:rPr lang="en-US" altLang="zh-CN" dirty="0" err="1" smtClean="0"/>
              <a:t>Acoelomorphs</a:t>
            </a:r>
            <a:r>
              <a:rPr lang="en-US" altLang="zh-CN" dirty="0" smtClean="0"/>
              <a:t> are </a:t>
            </a:r>
          </a:p>
          <a:p>
            <a:r>
              <a:rPr lang="en-US" altLang="zh-CN" dirty="0" smtClean="0"/>
              <a:t>small flatworms </a:t>
            </a:r>
          </a:p>
          <a:p>
            <a:r>
              <a:rPr lang="en-US" altLang="zh-CN" dirty="0" smtClean="0"/>
              <a:t>(&lt;5mm long), do not</a:t>
            </a:r>
          </a:p>
          <a:p>
            <a:r>
              <a:rPr lang="en-US" altLang="zh-CN" dirty="0" smtClean="0"/>
              <a:t>contain appendages</a:t>
            </a:r>
            <a:r>
              <a:rPr lang="zh-CN" altLang="en-US" dirty="0" smtClean="0"/>
              <a:t>附件</a:t>
            </a:r>
            <a:r>
              <a:rPr lang="en-US" altLang="zh-CN" dirty="0" smtClean="0"/>
              <a:t>.</a:t>
            </a:r>
          </a:p>
          <a:p>
            <a:r>
              <a:rPr lang="en-US" altLang="zh-CN" dirty="0" err="1"/>
              <a:t>Acoelomorphs</a:t>
            </a:r>
            <a:r>
              <a:rPr lang="en-US" altLang="zh-CN" dirty="0"/>
              <a:t> resemble </a:t>
            </a:r>
            <a:endParaRPr lang="en-US" altLang="zh-CN" dirty="0" smtClean="0"/>
          </a:p>
          <a:p>
            <a:r>
              <a:rPr lang="en-US" altLang="zh-CN" dirty="0" smtClean="0"/>
              <a:t>flatworms </a:t>
            </a:r>
            <a:r>
              <a:rPr lang="en-US" altLang="zh-CN" dirty="0"/>
              <a:t>in many respects, </a:t>
            </a:r>
            <a:endParaRPr lang="en-US" altLang="zh-CN" dirty="0" smtClean="0"/>
          </a:p>
          <a:p>
            <a:r>
              <a:rPr lang="en-US" altLang="zh-CN" dirty="0" smtClean="0"/>
              <a:t>but </a:t>
            </a:r>
            <a:r>
              <a:rPr lang="en-US" altLang="zh-CN" dirty="0"/>
              <a:t>have a simpler anatomy, </a:t>
            </a:r>
            <a:endParaRPr lang="en-US" altLang="zh-CN" dirty="0" smtClean="0"/>
          </a:p>
          <a:p>
            <a:r>
              <a:rPr lang="en-US" altLang="zh-CN" dirty="0" smtClean="0"/>
              <a:t>even </a:t>
            </a:r>
            <a:r>
              <a:rPr lang="en-US" altLang="zh-CN" dirty="0"/>
              <a:t>beyond the absence of </a:t>
            </a:r>
            <a:endParaRPr lang="en-US" altLang="zh-CN" dirty="0" smtClean="0"/>
          </a:p>
          <a:p>
            <a:r>
              <a:rPr lang="en-US" altLang="zh-CN" dirty="0" smtClean="0"/>
              <a:t>a </a:t>
            </a:r>
            <a:r>
              <a:rPr lang="en-US" altLang="zh-CN" dirty="0"/>
              <a:t>gut. Like flatworms, they </a:t>
            </a:r>
            <a:endParaRPr lang="en-US" altLang="zh-CN" dirty="0" smtClean="0"/>
          </a:p>
          <a:p>
            <a:r>
              <a:rPr lang="en-US" altLang="zh-CN" dirty="0" smtClean="0"/>
              <a:t>have </a:t>
            </a:r>
            <a:r>
              <a:rPr lang="en-US" altLang="zh-CN" dirty="0"/>
              <a:t>no circulatory </a:t>
            </a:r>
            <a:endParaRPr lang="en-US" altLang="zh-CN" dirty="0" smtClean="0"/>
          </a:p>
          <a:p>
            <a:r>
              <a:rPr lang="en-US" altLang="zh-CN" dirty="0" smtClean="0"/>
              <a:t>or </a:t>
            </a:r>
            <a:r>
              <a:rPr lang="en-US" altLang="zh-CN" dirty="0"/>
              <a:t>respiratory systems</a:t>
            </a:r>
            <a:r>
              <a:rPr lang="en-US" altLang="zh-CN" dirty="0" smtClean="0"/>
              <a:t>,</a:t>
            </a:r>
          </a:p>
          <a:p>
            <a:r>
              <a:rPr lang="en-US" altLang="zh-CN" dirty="0" smtClean="0"/>
              <a:t> </a:t>
            </a:r>
            <a:r>
              <a:rPr lang="en-US" altLang="zh-CN" dirty="0"/>
              <a:t>but they also lack </a:t>
            </a:r>
            <a:endParaRPr lang="en-US" altLang="zh-CN" dirty="0" smtClean="0"/>
          </a:p>
          <a:p>
            <a:r>
              <a:rPr lang="en-US" altLang="zh-CN" dirty="0" smtClean="0"/>
              <a:t>an </a:t>
            </a:r>
            <a:r>
              <a:rPr lang="en-US" altLang="zh-CN" dirty="0"/>
              <a:t>excretory system.</a:t>
            </a:r>
            <a:endParaRPr lang="zh-CN" altLang="en-US" dirty="0"/>
          </a:p>
        </p:txBody>
      </p:sp>
    </p:spTree>
    <p:extLst>
      <p:ext uri="{BB962C8B-B14F-4D97-AF65-F5344CB8AC3E}">
        <p14:creationId xmlns:p14="http://schemas.microsoft.com/office/powerpoint/2010/main" xmlns="" val="19452019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4800" y="381000"/>
            <a:ext cx="8382000" cy="762000"/>
          </a:xfrm>
        </p:spPr>
        <p:txBody>
          <a:bodyPr/>
          <a:lstStyle/>
          <a:p>
            <a:pPr eaLnBrk="1" hangingPunct="1"/>
            <a:r>
              <a:rPr lang="en-US" altLang="zh-CN" dirty="0" smtClean="0">
                <a:effectLst/>
                <a:ea typeface="宋体" charset="-122"/>
              </a:rPr>
              <a:t>OUTLINE</a:t>
            </a:r>
            <a:endParaRPr lang="en-US" altLang="zh-CN" dirty="0" smtClean="0">
              <a:solidFill>
                <a:schemeClr val="tx1"/>
              </a:solidFill>
              <a:effectLst/>
              <a:ea typeface="宋体" charset="-122"/>
            </a:endParaRPr>
          </a:p>
        </p:txBody>
      </p:sp>
      <p:sp>
        <p:nvSpPr>
          <p:cNvPr id="17411" name="Rectangle 3"/>
          <p:cNvSpPr>
            <a:spLocks noGrp="1" noChangeArrowheads="1"/>
          </p:cNvSpPr>
          <p:nvPr>
            <p:ph type="body" sz="half" idx="1"/>
          </p:nvPr>
        </p:nvSpPr>
        <p:spPr>
          <a:xfrm>
            <a:off x="762000" y="1600200"/>
            <a:ext cx="8077200" cy="3200400"/>
          </a:xfrm>
        </p:spPr>
        <p:txBody>
          <a:bodyPr/>
          <a:lstStyle/>
          <a:p>
            <a:pPr eaLnBrk="1" hangingPunct="1">
              <a:lnSpc>
                <a:spcPct val="80000"/>
              </a:lnSpc>
            </a:pPr>
            <a:r>
              <a:rPr lang="en-US" altLang="zh-CN" sz="2800" b="1" dirty="0" smtClean="0">
                <a:solidFill>
                  <a:schemeClr val="bg1">
                    <a:lumMod val="50000"/>
                  </a:schemeClr>
                </a:solidFill>
                <a:effectLst/>
                <a:ea typeface="宋体" charset="-122"/>
              </a:rPr>
              <a:t>8.1 </a:t>
            </a:r>
            <a:r>
              <a:rPr lang="en-US" altLang="zh-CN" sz="2800" b="1" dirty="0">
                <a:solidFill>
                  <a:schemeClr val="bg1">
                    <a:lumMod val="50000"/>
                  </a:schemeClr>
                </a:solidFill>
                <a:effectLst/>
                <a:ea typeface="宋体" charset="-122"/>
              </a:rPr>
              <a:t>Phylum Platyhelminthes: flatworms</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8.2 </a:t>
            </a:r>
            <a:r>
              <a:rPr lang="en-US" altLang="zh-CN" sz="2800" b="1" dirty="0">
                <a:solidFill>
                  <a:schemeClr val="bg1">
                    <a:lumMod val="50000"/>
                  </a:schemeClr>
                </a:solidFill>
                <a:effectLst/>
                <a:ea typeface="宋体" charset="-122"/>
              </a:rPr>
              <a:t>Phylum </a:t>
            </a:r>
            <a:r>
              <a:rPr lang="en-US" altLang="zh-CN" sz="2800" b="1" dirty="0" err="1">
                <a:solidFill>
                  <a:schemeClr val="bg1">
                    <a:lumMod val="50000"/>
                  </a:schemeClr>
                </a:solidFill>
                <a:effectLst/>
                <a:ea typeface="宋体" charset="-122"/>
              </a:rPr>
              <a:t>Acoelomorpha</a:t>
            </a:r>
            <a:r>
              <a:rPr lang="en-US" altLang="zh-CN" sz="2800" b="1" dirty="0">
                <a:solidFill>
                  <a:schemeClr val="bg1">
                    <a:lumMod val="50000"/>
                  </a:schemeClr>
                </a:solidFill>
                <a:effectLst/>
                <a:ea typeface="宋体" charset="-122"/>
              </a:rPr>
              <a:t> </a:t>
            </a:r>
            <a:r>
              <a:rPr lang="zh-CN" altLang="en-US" sz="2800" b="1" dirty="0">
                <a:solidFill>
                  <a:schemeClr val="bg1">
                    <a:lumMod val="50000"/>
                  </a:schemeClr>
                </a:solidFill>
                <a:effectLst/>
                <a:ea typeface="宋体" charset="-122"/>
              </a:rPr>
              <a:t>无腔动物</a:t>
            </a:r>
            <a:endParaRPr lang="en-US" altLang="zh-CN" sz="2800" b="1" dirty="0">
              <a:solidFill>
                <a:schemeClr val="bg1">
                  <a:lumMod val="50000"/>
                </a:schemeClr>
              </a:solidFill>
              <a:effectLst/>
              <a:ea typeface="宋体" charset="-122"/>
            </a:endParaRPr>
          </a:p>
          <a:p>
            <a:pPr eaLnBrk="1" hangingPunct="1">
              <a:lnSpc>
                <a:spcPct val="80000"/>
              </a:lnSpc>
            </a:pPr>
            <a:r>
              <a:rPr lang="en-US" altLang="zh-CN" sz="2800" b="1" dirty="0" smtClean="0">
                <a:solidFill>
                  <a:srgbClr val="FF0000"/>
                </a:solidFill>
                <a:effectLst/>
                <a:ea typeface="宋体" charset="-122"/>
              </a:rPr>
              <a:t>8.3 Phylum </a:t>
            </a:r>
            <a:r>
              <a:rPr lang="en-US" altLang="zh-CN" sz="2800" b="1" dirty="0" err="1" smtClean="0">
                <a:solidFill>
                  <a:srgbClr val="FF0000"/>
                </a:solidFill>
                <a:effectLst/>
                <a:ea typeface="宋体" charset="-122"/>
              </a:rPr>
              <a:t>Nemertea</a:t>
            </a:r>
            <a:r>
              <a:rPr lang="en-US" altLang="zh-CN" sz="2800" b="1" dirty="0" smtClean="0">
                <a:solidFill>
                  <a:srgbClr val="FF0000"/>
                </a:solidFill>
                <a:effectLst/>
                <a:ea typeface="宋体" charset="-122"/>
              </a:rPr>
              <a:t> </a:t>
            </a:r>
            <a:r>
              <a:rPr lang="zh-CN" altLang="en-US" sz="2800" b="1" dirty="0" smtClean="0">
                <a:solidFill>
                  <a:srgbClr val="FF0000"/>
                </a:solidFill>
                <a:effectLst/>
                <a:ea typeface="宋体" charset="-122"/>
              </a:rPr>
              <a:t>纽形动物</a:t>
            </a:r>
            <a:endParaRPr lang="en-US" altLang="zh-CN" sz="2800" b="1" dirty="0" smtClean="0">
              <a:solidFill>
                <a:srgbClr val="FF0000"/>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8.4 Phylum </a:t>
            </a:r>
            <a:r>
              <a:rPr lang="en-US" altLang="zh-CN" sz="2800" b="1" dirty="0" err="1" smtClean="0">
                <a:solidFill>
                  <a:schemeClr val="bg1">
                    <a:lumMod val="50000"/>
                  </a:schemeClr>
                </a:solidFill>
                <a:effectLst/>
                <a:ea typeface="宋体" charset="-122"/>
              </a:rPr>
              <a:t>Gastrotricha</a:t>
            </a:r>
            <a:r>
              <a:rPr lang="zh-CN" altLang="en-US" sz="2800" b="1" dirty="0" smtClean="0">
                <a:solidFill>
                  <a:schemeClr val="bg1">
                    <a:lumMod val="50000"/>
                  </a:schemeClr>
                </a:solidFill>
                <a:effectLst/>
                <a:ea typeface="宋体" charset="-122"/>
              </a:rPr>
              <a:t>腹毛动物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8.5 Phylum </a:t>
            </a:r>
            <a:r>
              <a:rPr lang="en-US" altLang="zh-CN" sz="2800" b="1" dirty="0" err="1" smtClean="0">
                <a:solidFill>
                  <a:schemeClr val="bg1">
                    <a:lumMod val="50000"/>
                  </a:schemeClr>
                </a:solidFill>
                <a:effectLst/>
                <a:ea typeface="宋体" charset="-122"/>
              </a:rPr>
              <a:t>Cycliophora</a:t>
            </a:r>
            <a:r>
              <a:rPr lang="en-US" altLang="zh-CN" sz="2800" b="1" dirty="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环口动物</a:t>
            </a:r>
            <a:endParaRPr lang="en-US" altLang="zh-CN" sz="2800" b="1" dirty="0" smtClean="0">
              <a:solidFill>
                <a:schemeClr val="bg1">
                  <a:lumMod val="50000"/>
                </a:schemeClr>
              </a:solidFill>
              <a:effectLst/>
              <a:ea typeface="宋体" charset="-122"/>
            </a:endParaRPr>
          </a:p>
        </p:txBody>
      </p:sp>
    </p:spTree>
    <p:extLst>
      <p:ext uri="{BB962C8B-B14F-4D97-AF65-F5344CB8AC3E}">
        <p14:creationId xmlns:p14="http://schemas.microsoft.com/office/powerpoint/2010/main" xmlns="" val="25886222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descr="mil28207_1021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33400" y="76200"/>
            <a:ext cx="5486400"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810502" y="1237595"/>
            <a:ext cx="2800098" cy="4401205"/>
          </a:xfrm>
          <a:prstGeom prst="rect">
            <a:avLst/>
          </a:prstGeom>
          <a:noFill/>
        </p:spPr>
        <p:txBody>
          <a:bodyPr wrap="square" rtlCol="0">
            <a:spAutoFit/>
          </a:bodyPr>
          <a:lstStyle/>
          <a:p>
            <a:r>
              <a:rPr lang="en-US" altLang="zh-CN" sz="2800" dirty="0" smtClean="0"/>
              <a:t>A nemertean</a:t>
            </a:r>
            <a:r>
              <a:rPr lang="zh-CN" altLang="en-US" sz="2800" dirty="0"/>
              <a:t> </a:t>
            </a:r>
            <a:r>
              <a:rPr lang="en-US" altLang="zh-CN" sz="2800" dirty="0" smtClean="0"/>
              <a:t>is bilateral</a:t>
            </a:r>
            <a:r>
              <a:rPr lang="en-US" altLang="zh-CN" sz="2800" dirty="0"/>
              <a:t>, </a:t>
            </a:r>
            <a:r>
              <a:rPr lang="en-US" altLang="zh-CN" sz="2800" dirty="0" smtClean="0"/>
              <a:t>triploblastic</a:t>
            </a:r>
            <a:r>
              <a:rPr lang="en-US" altLang="zh-CN" sz="2800" dirty="0"/>
              <a:t>, </a:t>
            </a:r>
            <a:r>
              <a:rPr lang="en-US" altLang="zh-CN" sz="2800" dirty="0" smtClean="0"/>
              <a:t>acoelomate. But it contains complete digestive tract, </a:t>
            </a:r>
            <a:r>
              <a:rPr lang="en-US" altLang="zh-CN" sz="2800" dirty="0"/>
              <a:t>cyclic </a:t>
            </a:r>
            <a:r>
              <a:rPr lang="en-US" altLang="zh-CN" sz="2800" dirty="0" smtClean="0"/>
              <a:t>system without heart, males and females are separate.</a:t>
            </a:r>
            <a:endParaRPr lang="zh-CN" altLang="en-US" sz="2800" dirty="0"/>
          </a:p>
        </p:txBody>
      </p:sp>
      <p:sp>
        <p:nvSpPr>
          <p:cNvPr id="10" name="TextBox 9"/>
          <p:cNvSpPr txBox="1"/>
          <p:nvPr/>
        </p:nvSpPr>
        <p:spPr>
          <a:xfrm>
            <a:off x="2362200" y="1066800"/>
            <a:ext cx="646331" cy="369332"/>
          </a:xfrm>
          <a:prstGeom prst="rect">
            <a:avLst/>
          </a:prstGeom>
          <a:noFill/>
        </p:spPr>
        <p:txBody>
          <a:bodyPr wrap="none" rtlCol="0">
            <a:spAutoFit/>
          </a:bodyPr>
          <a:lstStyle/>
          <a:p>
            <a:r>
              <a:rPr lang="zh-CN" altLang="en-US" b="1" dirty="0" smtClean="0"/>
              <a:t>性腺</a:t>
            </a:r>
            <a:endParaRPr lang="zh-CN" altLang="en-US" b="1" dirty="0"/>
          </a:p>
        </p:txBody>
      </p:sp>
      <p:sp>
        <p:nvSpPr>
          <p:cNvPr id="11" name="TextBox 10"/>
          <p:cNvSpPr txBox="1"/>
          <p:nvPr/>
        </p:nvSpPr>
        <p:spPr>
          <a:xfrm>
            <a:off x="342037" y="2885234"/>
            <a:ext cx="877163" cy="369332"/>
          </a:xfrm>
          <a:prstGeom prst="rect">
            <a:avLst/>
          </a:prstGeom>
          <a:noFill/>
        </p:spPr>
        <p:txBody>
          <a:bodyPr wrap="none" rtlCol="0">
            <a:spAutoFit/>
          </a:bodyPr>
          <a:lstStyle/>
          <a:p>
            <a:r>
              <a:rPr lang="zh-CN" altLang="en-US" b="1" dirty="0" smtClean="0"/>
              <a:t>通管丝</a:t>
            </a:r>
            <a:endParaRPr lang="zh-CN" altLang="en-US" b="1" dirty="0"/>
          </a:p>
        </p:txBody>
      </p:sp>
      <p:sp>
        <p:nvSpPr>
          <p:cNvPr id="12" name="TextBox 11"/>
          <p:cNvSpPr txBox="1"/>
          <p:nvPr/>
        </p:nvSpPr>
        <p:spPr>
          <a:xfrm>
            <a:off x="533400" y="3483817"/>
            <a:ext cx="1114408" cy="369332"/>
          </a:xfrm>
          <a:prstGeom prst="rect">
            <a:avLst/>
          </a:prstGeom>
          <a:noFill/>
        </p:spPr>
        <p:txBody>
          <a:bodyPr wrap="none" rtlCol="0">
            <a:spAutoFit/>
          </a:bodyPr>
          <a:lstStyle/>
          <a:p>
            <a:r>
              <a:rPr lang="zh-CN" altLang="en-US" b="1" dirty="0" smtClean="0"/>
              <a:t>吻鞘内腔</a:t>
            </a:r>
            <a:endParaRPr lang="zh-CN" altLang="en-US" b="1" dirty="0"/>
          </a:p>
        </p:txBody>
      </p:sp>
      <p:sp>
        <p:nvSpPr>
          <p:cNvPr id="13" name="TextBox 12"/>
          <p:cNvSpPr txBox="1"/>
          <p:nvPr/>
        </p:nvSpPr>
        <p:spPr>
          <a:xfrm>
            <a:off x="228600" y="3851311"/>
            <a:ext cx="877163" cy="369332"/>
          </a:xfrm>
          <a:prstGeom prst="rect">
            <a:avLst/>
          </a:prstGeom>
          <a:noFill/>
        </p:spPr>
        <p:txBody>
          <a:bodyPr wrap="none" rtlCol="0">
            <a:spAutoFit/>
          </a:bodyPr>
          <a:lstStyle/>
          <a:p>
            <a:r>
              <a:rPr lang="zh-CN" altLang="en-US" b="1" dirty="0" smtClean="0"/>
              <a:t>脑联合</a:t>
            </a:r>
            <a:endParaRPr lang="zh-CN" altLang="en-US" b="1" dirty="0"/>
          </a:p>
        </p:txBody>
      </p:sp>
    </p:spTree>
    <p:extLst>
      <p:ext uri="{BB962C8B-B14F-4D97-AF65-F5344CB8AC3E}">
        <p14:creationId xmlns:p14="http://schemas.microsoft.com/office/powerpoint/2010/main" xmlns="" val="36953921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4800" y="381000"/>
            <a:ext cx="8382000" cy="762000"/>
          </a:xfrm>
        </p:spPr>
        <p:txBody>
          <a:bodyPr/>
          <a:lstStyle/>
          <a:p>
            <a:pPr eaLnBrk="1" hangingPunct="1"/>
            <a:r>
              <a:rPr lang="en-US" altLang="zh-CN" dirty="0" smtClean="0">
                <a:effectLst/>
                <a:ea typeface="宋体" charset="-122"/>
              </a:rPr>
              <a:t>OUTLINE</a:t>
            </a:r>
            <a:endParaRPr lang="en-US" altLang="zh-CN" dirty="0" smtClean="0">
              <a:solidFill>
                <a:schemeClr val="tx1"/>
              </a:solidFill>
              <a:effectLst/>
              <a:ea typeface="宋体" charset="-122"/>
            </a:endParaRPr>
          </a:p>
        </p:txBody>
      </p:sp>
      <p:sp>
        <p:nvSpPr>
          <p:cNvPr id="17411" name="Rectangle 3"/>
          <p:cNvSpPr>
            <a:spLocks noGrp="1" noChangeArrowheads="1"/>
          </p:cNvSpPr>
          <p:nvPr>
            <p:ph type="body" sz="half" idx="1"/>
          </p:nvPr>
        </p:nvSpPr>
        <p:spPr>
          <a:xfrm>
            <a:off x="762000" y="1600200"/>
            <a:ext cx="8077200" cy="3200400"/>
          </a:xfrm>
        </p:spPr>
        <p:txBody>
          <a:bodyPr/>
          <a:lstStyle/>
          <a:p>
            <a:pPr eaLnBrk="1" hangingPunct="1">
              <a:lnSpc>
                <a:spcPct val="80000"/>
              </a:lnSpc>
            </a:pPr>
            <a:r>
              <a:rPr lang="en-US" altLang="zh-CN" sz="2800" b="1" dirty="0" smtClean="0">
                <a:solidFill>
                  <a:schemeClr val="bg1">
                    <a:lumMod val="50000"/>
                  </a:schemeClr>
                </a:solidFill>
                <a:effectLst/>
                <a:ea typeface="宋体" charset="-122"/>
              </a:rPr>
              <a:t>8.1 </a:t>
            </a:r>
            <a:r>
              <a:rPr lang="en-US" altLang="zh-CN" sz="2800" b="1" dirty="0">
                <a:solidFill>
                  <a:schemeClr val="bg1">
                    <a:lumMod val="50000"/>
                  </a:schemeClr>
                </a:solidFill>
                <a:effectLst/>
                <a:ea typeface="宋体" charset="-122"/>
              </a:rPr>
              <a:t>Phylum Platyhelminthes: flatworms</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8.2 </a:t>
            </a:r>
            <a:r>
              <a:rPr lang="en-US" altLang="zh-CN" sz="2800" b="1" dirty="0">
                <a:solidFill>
                  <a:schemeClr val="bg1">
                    <a:lumMod val="50000"/>
                  </a:schemeClr>
                </a:solidFill>
                <a:effectLst/>
                <a:ea typeface="宋体" charset="-122"/>
              </a:rPr>
              <a:t>Phylum </a:t>
            </a:r>
            <a:r>
              <a:rPr lang="en-US" altLang="zh-CN" sz="2800" b="1" dirty="0" err="1">
                <a:solidFill>
                  <a:schemeClr val="bg1">
                    <a:lumMod val="50000"/>
                  </a:schemeClr>
                </a:solidFill>
                <a:effectLst/>
                <a:ea typeface="宋体" charset="-122"/>
              </a:rPr>
              <a:t>Acoelomorpha</a:t>
            </a:r>
            <a:r>
              <a:rPr lang="en-US" altLang="zh-CN" sz="2800" b="1" dirty="0">
                <a:solidFill>
                  <a:schemeClr val="bg1">
                    <a:lumMod val="50000"/>
                  </a:schemeClr>
                </a:solidFill>
                <a:effectLst/>
                <a:ea typeface="宋体" charset="-122"/>
              </a:rPr>
              <a:t> </a:t>
            </a:r>
            <a:r>
              <a:rPr lang="zh-CN" altLang="en-US" sz="2800" b="1" dirty="0">
                <a:solidFill>
                  <a:schemeClr val="bg1">
                    <a:lumMod val="50000"/>
                  </a:schemeClr>
                </a:solidFill>
                <a:effectLst/>
                <a:ea typeface="宋体" charset="-122"/>
              </a:rPr>
              <a:t>无腔动物</a:t>
            </a:r>
            <a:endParaRPr lang="en-US" altLang="zh-CN" sz="2800" b="1" dirty="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8.3 Phylum </a:t>
            </a:r>
            <a:r>
              <a:rPr lang="en-US" altLang="zh-CN" sz="2800" b="1" dirty="0" err="1" smtClean="0">
                <a:solidFill>
                  <a:schemeClr val="bg1">
                    <a:lumMod val="50000"/>
                  </a:schemeClr>
                </a:solidFill>
                <a:effectLst/>
                <a:ea typeface="宋体" charset="-122"/>
              </a:rPr>
              <a:t>Nemertea</a:t>
            </a:r>
            <a:r>
              <a:rPr lang="en-US" altLang="zh-CN" sz="2800" b="1" dirty="0" smtClean="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纽形动物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rgbClr val="FF0000"/>
                </a:solidFill>
                <a:effectLst/>
                <a:ea typeface="宋体" charset="-122"/>
              </a:rPr>
              <a:t>8.4 Phylum </a:t>
            </a:r>
            <a:r>
              <a:rPr lang="en-US" altLang="zh-CN" sz="2800" b="1" dirty="0" err="1" smtClean="0">
                <a:solidFill>
                  <a:srgbClr val="FF0000"/>
                </a:solidFill>
                <a:effectLst/>
                <a:ea typeface="宋体" charset="-122"/>
              </a:rPr>
              <a:t>Gastrotricha</a:t>
            </a:r>
            <a:r>
              <a:rPr lang="zh-CN" altLang="en-US" sz="2800" b="1" dirty="0" smtClean="0">
                <a:solidFill>
                  <a:srgbClr val="FF0000"/>
                </a:solidFill>
                <a:effectLst/>
                <a:ea typeface="宋体" charset="-122"/>
              </a:rPr>
              <a:t>腹毛动物</a:t>
            </a:r>
            <a:endParaRPr lang="en-US" altLang="zh-CN" sz="2800" b="1" dirty="0" smtClean="0">
              <a:solidFill>
                <a:srgbClr val="FF0000"/>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8.5 Phylum </a:t>
            </a:r>
            <a:r>
              <a:rPr lang="en-US" altLang="zh-CN" sz="2800" b="1" dirty="0" err="1" smtClean="0">
                <a:solidFill>
                  <a:schemeClr val="bg1">
                    <a:lumMod val="50000"/>
                  </a:schemeClr>
                </a:solidFill>
                <a:effectLst/>
                <a:ea typeface="宋体" charset="-122"/>
              </a:rPr>
              <a:t>Cycliophora</a:t>
            </a:r>
            <a:r>
              <a:rPr lang="en-US" altLang="zh-CN" sz="2800" b="1" dirty="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环口动物</a:t>
            </a:r>
            <a:endParaRPr lang="en-US" altLang="zh-CN" sz="2800" b="1" dirty="0" smtClean="0">
              <a:solidFill>
                <a:schemeClr val="bg1">
                  <a:lumMod val="50000"/>
                </a:schemeClr>
              </a:solidFill>
              <a:effectLst/>
              <a:ea typeface="宋体" charset="-122"/>
            </a:endParaRPr>
          </a:p>
        </p:txBody>
      </p:sp>
    </p:spTree>
    <p:extLst>
      <p:ext uri="{BB962C8B-B14F-4D97-AF65-F5344CB8AC3E}">
        <p14:creationId xmlns:p14="http://schemas.microsoft.com/office/powerpoint/2010/main" xmlns="" val="30649006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4800" y="381000"/>
            <a:ext cx="8382000" cy="762000"/>
          </a:xfrm>
        </p:spPr>
        <p:txBody>
          <a:bodyPr/>
          <a:lstStyle/>
          <a:p>
            <a:pPr eaLnBrk="1" hangingPunct="1"/>
            <a:r>
              <a:rPr lang="en-US" altLang="zh-CN" dirty="0" smtClean="0">
                <a:effectLst/>
                <a:ea typeface="宋体" charset="-122"/>
              </a:rPr>
              <a:t>OUTLINE</a:t>
            </a:r>
            <a:endParaRPr lang="en-US" altLang="zh-CN" dirty="0" smtClean="0">
              <a:solidFill>
                <a:schemeClr val="tx1"/>
              </a:solidFill>
              <a:effectLst/>
              <a:ea typeface="宋体" charset="-122"/>
            </a:endParaRPr>
          </a:p>
        </p:txBody>
      </p:sp>
      <p:sp>
        <p:nvSpPr>
          <p:cNvPr id="17411" name="Rectangle 3"/>
          <p:cNvSpPr>
            <a:spLocks noGrp="1" noChangeArrowheads="1"/>
          </p:cNvSpPr>
          <p:nvPr>
            <p:ph type="body" sz="half" idx="1"/>
          </p:nvPr>
        </p:nvSpPr>
        <p:spPr>
          <a:xfrm>
            <a:off x="762000" y="1600200"/>
            <a:ext cx="8077200" cy="3200400"/>
          </a:xfrm>
        </p:spPr>
        <p:txBody>
          <a:bodyPr/>
          <a:lstStyle/>
          <a:p>
            <a:pPr eaLnBrk="1" hangingPunct="1">
              <a:lnSpc>
                <a:spcPct val="80000"/>
              </a:lnSpc>
            </a:pPr>
            <a:r>
              <a:rPr lang="en-US" altLang="zh-CN" sz="2800" b="1" dirty="0" smtClean="0">
                <a:effectLst/>
                <a:ea typeface="宋体" charset="-122"/>
              </a:rPr>
              <a:t>8.1 Phylum Platyhelminthes: flatworms</a:t>
            </a:r>
          </a:p>
          <a:p>
            <a:pPr eaLnBrk="1" hangingPunct="1">
              <a:lnSpc>
                <a:spcPct val="80000"/>
              </a:lnSpc>
            </a:pPr>
            <a:r>
              <a:rPr lang="en-US" altLang="zh-CN" sz="2800" b="1" dirty="0" smtClean="0">
                <a:effectLst/>
                <a:ea typeface="宋体" charset="-122"/>
              </a:rPr>
              <a:t>8.2 Phylum </a:t>
            </a:r>
            <a:r>
              <a:rPr lang="en-US" altLang="zh-CN" sz="2800" b="1" dirty="0" err="1">
                <a:effectLst/>
                <a:ea typeface="宋体" charset="-122"/>
              </a:rPr>
              <a:t>Acoelomorpha</a:t>
            </a:r>
            <a:r>
              <a:rPr lang="en-US" altLang="zh-CN" sz="2800" b="1" dirty="0">
                <a:effectLst/>
                <a:ea typeface="宋体" charset="-122"/>
              </a:rPr>
              <a:t> </a:t>
            </a:r>
            <a:r>
              <a:rPr lang="zh-CN" altLang="en-US" sz="2800" b="1" dirty="0">
                <a:effectLst/>
                <a:ea typeface="宋体" charset="-122"/>
              </a:rPr>
              <a:t>无腔</a:t>
            </a:r>
            <a:r>
              <a:rPr lang="zh-CN" altLang="en-US" sz="2800" b="1" dirty="0" smtClean="0">
                <a:effectLst/>
                <a:ea typeface="宋体" charset="-122"/>
              </a:rPr>
              <a:t>动物</a:t>
            </a:r>
            <a:endParaRPr lang="en-US" altLang="zh-CN" sz="2800" b="1" dirty="0" smtClean="0">
              <a:effectLst/>
              <a:ea typeface="宋体" charset="-122"/>
            </a:endParaRPr>
          </a:p>
          <a:p>
            <a:pPr eaLnBrk="1" hangingPunct="1">
              <a:lnSpc>
                <a:spcPct val="80000"/>
              </a:lnSpc>
            </a:pPr>
            <a:r>
              <a:rPr lang="en-US" altLang="zh-CN" sz="2800" b="1" dirty="0" smtClean="0">
                <a:effectLst/>
                <a:ea typeface="宋体" charset="-122"/>
              </a:rPr>
              <a:t>8.3 Phylum </a:t>
            </a:r>
            <a:r>
              <a:rPr lang="en-US" altLang="zh-CN" sz="2800" b="1" dirty="0" err="1" smtClean="0">
                <a:effectLst/>
                <a:ea typeface="宋体" charset="-122"/>
              </a:rPr>
              <a:t>Nemertea</a:t>
            </a:r>
            <a:r>
              <a:rPr lang="en-US" altLang="zh-CN" sz="2800" b="1" dirty="0" smtClean="0">
                <a:effectLst/>
                <a:ea typeface="宋体" charset="-122"/>
              </a:rPr>
              <a:t> </a:t>
            </a:r>
            <a:r>
              <a:rPr lang="zh-CN" altLang="en-US" sz="2800" b="1" dirty="0" smtClean="0">
                <a:effectLst/>
                <a:ea typeface="宋体" charset="-122"/>
              </a:rPr>
              <a:t>纽形动物</a:t>
            </a:r>
            <a:endParaRPr lang="en-US" altLang="zh-CN" sz="2800" b="1" dirty="0" smtClean="0">
              <a:effectLst/>
              <a:ea typeface="宋体" charset="-122"/>
            </a:endParaRPr>
          </a:p>
          <a:p>
            <a:pPr eaLnBrk="1" hangingPunct="1">
              <a:lnSpc>
                <a:spcPct val="80000"/>
              </a:lnSpc>
            </a:pPr>
            <a:r>
              <a:rPr lang="en-US" altLang="zh-CN" sz="2800" b="1" dirty="0" smtClean="0">
                <a:effectLst/>
                <a:ea typeface="宋体" charset="-122"/>
              </a:rPr>
              <a:t>8.4 Phylum </a:t>
            </a:r>
            <a:r>
              <a:rPr lang="en-US" altLang="zh-CN" sz="2800" b="1" dirty="0" err="1" smtClean="0">
                <a:effectLst/>
                <a:ea typeface="宋体" charset="-122"/>
              </a:rPr>
              <a:t>Gastrotricha</a:t>
            </a:r>
            <a:r>
              <a:rPr lang="zh-CN" altLang="en-US" sz="2800" b="1" dirty="0" smtClean="0">
                <a:effectLst/>
                <a:ea typeface="宋体" charset="-122"/>
              </a:rPr>
              <a:t>腹毛动物</a:t>
            </a:r>
            <a:endParaRPr lang="en-US" altLang="zh-CN" sz="2800" b="1" dirty="0" smtClean="0">
              <a:effectLst/>
              <a:ea typeface="宋体" charset="-122"/>
            </a:endParaRPr>
          </a:p>
          <a:p>
            <a:pPr eaLnBrk="1" hangingPunct="1">
              <a:lnSpc>
                <a:spcPct val="80000"/>
              </a:lnSpc>
            </a:pPr>
            <a:r>
              <a:rPr lang="en-US" altLang="zh-CN" sz="2800" b="1" dirty="0" smtClean="0">
                <a:effectLst/>
                <a:ea typeface="宋体" charset="-122"/>
              </a:rPr>
              <a:t>8.5 Phylum </a:t>
            </a:r>
            <a:r>
              <a:rPr lang="en-US" altLang="zh-CN" sz="2800" b="1" dirty="0" err="1" smtClean="0">
                <a:effectLst/>
                <a:ea typeface="宋体" charset="-122"/>
              </a:rPr>
              <a:t>Cycliophora</a:t>
            </a:r>
            <a:r>
              <a:rPr lang="en-US" altLang="zh-CN" sz="2800" b="1" dirty="0">
                <a:effectLst/>
                <a:ea typeface="宋体" charset="-122"/>
              </a:rPr>
              <a:t> </a:t>
            </a:r>
            <a:r>
              <a:rPr lang="zh-CN" altLang="en-US" sz="2800" b="1" dirty="0" smtClean="0">
                <a:effectLst/>
                <a:ea typeface="宋体" charset="-122"/>
              </a:rPr>
              <a:t>环口动物</a:t>
            </a:r>
            <a:endParaRPr lang="en-US" altLang="zh-CN" sz="2800" b="1" dirty="0" smtClean="0">
              <a:effectLst/>
              <a:ea typeface="宋体" charset="-122"/>
            </a:endParaRPr>
          </a:p>
        </p:txBody>
      </p:sp>
      <p:sp>
        <p:nvSpPr>
          <p:cNvPr id="3" name="TextBox 2"/>
          <p:cNvSpPr txBox="1"/>
          <p:nvPr/>
        </p:nvSpPr>
        <p:spPr>
          <a:xfrm>
            <a:off x="693145" y="4800600"/>
            <a:ext cx="7534948" cy="707886"/>
          </a:xfrm>
          <a:prstGeom prst="rect">
            <a:avLst/>
          </a:prstGeom>
          <a:noFill/>
        </p:spPr>
        <p:txBody>
          <a:bodyPr wrap="none" rtlCol="0">
            <a:spAutoFit/>
          </a:bodyPr>
          <a:lstStyle/>
          <a:p>
            <a:r>
              <a:rPr lang="en-US" altLang="zh-CN" sz="2000" b="1" dirty="0" smtClean="0">
                <a:solidFill>
                  <a:srgbClr val="FF0000"/>
                </a:solidFill>
              </a:rPr>
              <a:t>Key Points: 1) Evolutionary significance of </a:t>
            </a:r>
            <a:r>
              <a:rPr lang="en-US" altLang="zh-CN" sz="2000" b="1" dirty="0" err="1" smtClean="0">
                <a:solidFill>
                  <a:srgbClr val="FF0000"/>
                </a:solidFill>
              </a:rPr>
              <a:t>triploblasty</a:t>
            </a:r>
            <a:r>
              <a:rPr lang="en-US" altLang="zh-CN" sz="2000" b="1" dirty="0" smtClean="0">
                <a:solidFill>
                  <a:srgbClr val="FF0000"/>
                </a:solidFill>
              </a:rPr>
              <a:t> and </a:t>
            </a:r>
            <a:r>
              <a:rPr lang="en-US" altLang="zh-CN" sz="2000" b="1" dirty="0" err="1" smtClean="0">
                <a:solidFill>
                  <a:srgbClr val="FF0000"/>
                </a:solidFill>
              </a:rPr>
              <a:t>bilateria</a:t>
            </a:r>
            <a:endParaRPr lang="en-US" altLang="zh-CN" sz="2000" b="1" dirty="0" smtClean="0">
              <a:solidFill>
                <a:srgbClr val="FF0000"/>
              </a:solidFill>
            </a:endParaRPr>
          </a:p>
          <a:p>
            <a:r>
              <a:rPr lang="en-US" altLang="zh-CN" sz="2000" b="1" dirty="0">
                <a:solidFill>
                  <a:srgbClr val="FF0000"/>
                </a:solidFill>
              </a:rPr>
              <a:t> </a:t>
            </a:r>
            <a:r>
              <a:rPr lang="en-US" altLang="zh-CN" sz="2000" b="1" dirty="0" smtClean="0">
                <a:solidFill>
                  <a:srgbClr val="FF0000"/>
                </a:solidFill>
              </a:rPr>
              <a:t>                   2) Adaptive traits of flatworms with parasitic lifestyle</a:t>
            </a:r>
            <a:endParaRPr lang="zh-CN" altLang="en-US" sz="2000" b="1" dirty="0">
              <a:solidFill>
                <a:srgbClr val="FF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mil28207_102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 y="152400"/>
            <a:ext cx="4724400"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http://upload.wikimedia.org/wikipedia/commons/thumb/2/2f/Lepidodermella_squamatum.jpg/275px-Lepidodermella_squamatum.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38800" y="228600"/>
            <a:ext cx="2619375" cy="1971676"/>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upload.wikimedia.org/wikipedia/commons/thumb/6/6d/Gastrotrich.jpg/220px-Gastrotrich.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715000" y="2705100"/>
            <a:ext cx="2281237" cy="218122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2971800" y="5638800"/>
            <a:ext cx="3494483" cy="584775"/>
          </a:xfrm>
          <a:prstGeom prst="rect">
            <a:avLst/>
          </a:prstGeom>
          <a:noFill/>
        </p:spPr>
        <p:txBody>
          <a:bodyPr wrap="none" rtlCol="0">
            <a:spAutoFit/>
          </a:bodyPr>
          <a:lstStyle/>
          <a:p>
            <a:r>
              <a:rPr lang="en-US" altLang="zh-CN" sz="3200" dirty="0">
                <a:ea typeface="宋体" charset="-122"/>
              </a:rPr>
              <a:t>Phylum </a:t>
            </a:r>
            <a:r>
              <a:rPr lang="en-US" altLang="zh-CN" sz="3200" dirty="0" err="1">
                <a:ea typeface="宋体" charset="-122"/>
              </a:rPr>
              <a:t>Gastrotricha</a:t>
            </a:r>
            <a:endParaRPr lang="zh-CN" altLang="en-US" sz="3200" dirty="0"/>
          </a:p>
        </p:txBody>
      </p:sp>
    </p:spTree>
    <p:extLst>
      <p:ext uri="{BB962C8B-B14F-4D97-AF65-F5344CB8AC3E}">
        <p14:creationId xmlns:p14="http://schemas.microsoft.com/office/powerpoint/2010/main" xmlns="" val="9618015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4800" y="381000"/>
            <a:ext cx="8382000" cy="762000"/>
          </a:xfrm>
        </p:spPr>
        <p:txBody>
          <a:bodyPr/>
          <a:lstStyle/>
          <a:p>
            <a:pPr eaLnBrk="1" hangingPunct="1"/>
            <a:r>
              <a:rPr lang="en-US" altLang="zh-CN" dirty="0" smtClean="0">
                <a:effectLst/>
                <a:ea typeface="宋体" charset="-122"/>
              </a:rPr>
              <a:t>OUTLINE</a:t>
            </a:r>
            <a:endParaRPr lang="en-US" altLang="zh-CN" dirty="0" smtClean="0">
              <a:solidFill>
                <a:schemeClr val="tx1"/>
              </a:solidFill>
              <a:effectLst/>
              <a:ea typeface="宋体" charset="-122"/>
            </a:endParaRPr>
          </a:p>
        </p:txBody>
      </p:sp>
      <p:sp>
        <p:nvSpPr>
          <p:cNvPr id="17411" name="Rectangle 3"/>
          <p:cNvSpPr>
            <a:spLocks noGrp="1" noChangeArrowheads="1"/>
          </p:cNvSpPr>
          <p:nvPr>
            <p:ph type="body" sz="half" idx="1"/>
          </p:nvPr>
        </p:nvSpPr>
        <p:spPr>
          <a:xfrm>
            <a:off x="762000" y="1600200"/>
            <a:ext cx="8077200" cy="3200400"/>
          </a:xfrm>
        </p:spPr>
        <p:txBody>
          <a:bodyPr/>
          <a:lstStyle/>
          <a:p>
            <a:pPr eaLnBrk="1" hangingPunct="1">
              <a:lnSpc>
                <a:spcPct val="80000"/>
              </a:lnSpc>
            </a:pPr>
            <a:r>
              <a:rPr lang="en-US" altLang="zh-CN" sz="2800" b="1" dirty="0" smtClean="0">
                <a:solidFill>
                  <a:schemeClr val="bg1">
                    <a:lumMod val="50000"/>
                  </a:schemeClr>
                </a:solidFill>
                <a:effectLst/>
                <a:ea typeface="宋体" charset="-122"/>
              </a:rPr>
              <a:t>8.1 </a:t>
            </a:r>
            <a:r>
              <a:rPr lang="en-US" altLang="zh-CN" sz="2800" b="1" dirty="0">
                <a:solidFill>
                  <a:schemeClr val="bg1">
                    <a:lumMod val="50000"/>
                  </a:schemeClr>
                </a:solidFill>
                <a:effectLst/>
                <a:ea typeface="宋体" charset="-122"/>
              </a:rPr>
              <a:t>Phylum Platyhelminthes: flatworms</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8.2 </a:t>
            </a:r>
            <a:r>
              <a:rPr lang="en-US" altLang="zh-CN" sz="2800" b="1" dirty="0">
                <a:solidFill>
                  <a:schemeClr val="bg1">
                    <a:lumMod val="50000"/>
                  </a:schemeClr>
                </a:solidFill>
                <a:effectLst/>
                <a:ea typeface="宋体" charset="-122"/>
              </a:rPr>
              <a:t>Phylum </a:t>
            </a:r>
            <a:r>
              <a:rPr lang="en-US" altLang="zh-CN" sz="2800" b="1" dirty="0" err="1">
                <a:solidFill>
                  <a:schemeClr val="bg1">
                    <a:lumMod val="50000"/>
                  </a:schemeClr>
                </a:solidFill>
                <a:effectLst/>
                <a:ea typeface="宋体" charset="-122"/>
              </a:rPr>
              <a:t>Acoelomorpha</a:t>
            </a:r>
            <a:r>
              <a:rPr lang="en-US" altLang="zh-CN" sz="2800" b="1" dirty="0">
                <a:solidFill>
                  <a:schemeClr val="bg1">
                    <a:lumMod val="50000"/>
                  </a:schemeClr>
                </a:solidFill>
                <a:effectLst/>
                <a:ea typeface="宋体" charset="-122"/>
              </a:rPr>
              <a:t> </a:t>
            </a:r>
            <a:r>
              <a:rPr lang="zh-CN" altLang="en-US" sz="2800" b="1" dirty="0">
                <a:solidFill>
                  <a:schemeClr val="bg1">
                    <a:lumMod val="50000"/>
                  </a:schemeClr>
                </a:solidFill>
                <a:effectLst/>
                <a:ea typeface="宋体" charset="-122"/>
              </a:rPr>
              <a:t>无腔动物</a:t>
            </a:r>
            <a:endParaRPr lang="en-US" altLang="zh-CN" sz="2800" b="1" dirty="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8.3 Phylum </a:t>
            </a:r>
            <a:r>
              <a:rPr lang="en-US" altLang="zh-CN" sz="2800" b="1" dirty="0" err="1" smtClean="0">
                <a:solidFill>
                  <a:schemeClr val="bg1">
                    <a:lumMod val="50000"/>
                  </a:schemeClr>
                </a:solidFill>
                <a:effectLst/>
                <a:ea typeface="宋体" charset="-122"/>
              </a:rPr>
              <a:t>Nemertea</a:t>
            </a:r>
            <a:r>
              <a:rPr lang="en-US" altLang="zh-CN" sz="2800" b="1" dirty="0" smtClean="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纽形动物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8.4 Phylum </a:t>
            </a:r>
            <a:r>
              <a:rPr lang="en-US" altLang="zh-CN" sz="2800" b="1" dirty="0" err="1" smtClean="0">
                <a:solidFill>
                  <a:schemeClr val="bg1">
                    <a:lumMod val="50000"/>
                  </a:schemeClr>
                </a:solidFill>
                <a:effectLst/>
                <a:ea typeface="宋体" charset="-122"/>
              </a:rPr>
              <a:t>Gastrotricha</a:t>
            </a:r>
            <a:r>
              <a:rPr lang="zh-CN" altLang="en-US" sz="2800" b="1" dirty="0" smtClean="0">
                <a:solidFill>
                  <a:schemeClr val="bg1">
                    <a:lumMod val="50000"/>
                  </a:schemeClr>
                </a:solidFill>
                <a:effectLst/>
                <a:ea typeface="宋体" charset="-122"/>
              </a:rPr>
              <a:t>腹毛动物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rgbClr val="FF0000"/>
                </a:solidFill>
                <a:effectLst/>
                <a:ea typeface="宋体" charset="-122"/>
              </a:rPr>
              <a:t>8.5 Phylum </a:t>
            </a:r>
            <a:r>
              <a:rPr lang="en-US" altLang="zh-CN" sz="2800" b="1" dirty="0" err="1" smtClean="0">
                <a:solidFill>
                  <a:srgbClr val="FF0000"/>
                </a:solidFill>
                <a:effectLst/>
                <a:ea typeface="宋体" charset="-122"/>
              </a:rPr>
              <a:t>Cycliophora</a:t>
            </a:r>
            <a:r>
              <a:rPr lang="en-US" altLang="zh-CN" sz="2800" b="1" dirty="0">
                <a:solidFill>
                  <a:srgbClr val="FF0000"/>
                </a:solidFill>
                <a:effectLst/>
                <a:ea typeface="宋体" charset="-122"/>
              </a:rPr>
              <a:t> </a:t>
            </a:r>
            <a:r>
              <a:rPr lang="zh-CN" altLang="en-US" sz="2800" b="1" dirty="0" smtClean="0">
                <a:solidFill>
                  <a:srgbClr val="FF0000"/>
                </a:solidFill>
                <a:effectLst/>
                <a:ea typeface="宋体" charset="-122"/>
              </a:rPr>
              <a:t>环口动物</a:t>
            </a:r>
            <a:endParaRPr lang="en-US" altLang="zh-CN" sz="2800" b="1" dirty="0" smtClean="0">
              <a:solidFill>
                <a:srgbClr val="FF0000"/>
              </a:solidFill>
              <a:effectLst/>
              <a:ea typeface="宋体" charset="-122"/>
            </a:endParaRPr>
          </a:p>
        </p:txBody>
      </p:sp>
    </p:spTree>
    <p:extLst>
      <p:ext uri="{BB962C8B-B14F-4D97-AF65-F5344CB8AC3E}">
        <p14:creationId xmlns:p14="http://schemas.microsoft.com/office/powerpoint/2010/main" xmlns="" val="27875281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data:image/jpeg;base64,/9j/4AAQSkZJRgABAQAAAQABAAD/2wBDAAkGBwgHBgkIBwgKCgkLDRYPDQwMDRsUFRAWIB0iIiAdHx8kKDQsJCYxJx8fLT0tMTU3Ojo6Iys/RD84QzQ5Ojf/2wBDAQoKCg0MDRoPDxo3JR8lNzc3Nzc3Nzc3Nzc3Nzc3Nzc3Nzc3Nzc3Nzc3Nzc3Nzc3Nzc3Nzc3Nzc3Nzc3Nzc3Nzf/wAARCACgASQDASIAAhEBAxEB/8QAGwAAAQUBAQAAAAAAAAAAAAAABAECAwUGAAf/xAA5EAACAQMCBAQEBAUDBQEAAAABAgMABBESIQUxQVETImFxBjKBkRQjQqEVUsHR4XKx8AczU2Lxsv/EABgBAQEBAQEAAAAAAAAAAAAAAAEAAgME/8QAHBEBAQEAAwEBAQAAAAAAAAAAAAERAiExQRJR/9oADAMBAAIRAxEAPwDz55G33qMyHPM0xzvz+9Rk74zXN40hkIPM0hmO4yd6iz1zTdQ1bnFRFwFpJkRcnJo3itwVEUIbkMn3qDhEamRncgYGNzy70LeT/iJ5JM7MdvapR3isDzOTXeMcjc1Bn19q4+u3pThTCU55ml8U88nJ2ocnrU1pCbiULnCjdj2FCWNo3gWpmYkyy+VAeg71GC07lQzeHGNTHP7VHcSvI40b/ojHaiFUW0ekkaUOXOfmaig+5uvAiwpIdhgDlgVW+K3Unf1qOaVpZGc9Ty7VHmlQR4zdyKXxmA2JqBTseuK4k5qIjxWxjJFKJTjY0Nqx1504E96glMxA3pTKe59qg+xpyjNMVTeM38xOOWacJm71Bt0ziuB5k1UCGlblk00THbzEYqAtjrSau1CENMwbma4Sk/qO9DNk+9KuwIGx6mlNHMxX4YjySMzjYe1VAc8tR+lF3TEcEt05jxM/tVXnBx+9Zi+RO0h5Ak0wykHmc+tMJ9fakO1OhJ4jdDXeKe53qAt6imluuaknMxDcztXGY9zQxY86QsScZqQjxmzklq4StnmaH5da4HfnTGoPSU6R5jXVAny866klkODvj61ESRjpt0p0hOTURPasslY5pMEHNJvUtrD404UnCjdiegqOLCMC2sGPJmXGO5NVZOKO4m41JGD8oy3vQOQQaIoTNJv6V1dk5rWopz250aoNtbeHsJJPm9BUNigLGaT/ALafue1GwIsoe7ui2knCKBux/tWbVeyWyFBrK+YjCg/pHU0NdziTCJnCdT1NOu7k5IBzI/PsB2oEEnJq9UOJ612ewppJwDXZyedJOVsHalLZPem5pcb5FSKpz0p4yBvimLsdiKmtrea6nWC2jeSRzhVUZNTOH2VpPeXKW9rGZJXOAo/5tW1sP+nr6A3E+JwwlhskK6yD6nlTeGW9hwWExgyTXZwJpFIVT/6g89PfvVxbyy3VuSsau+QHSMnI7bf1rN5GRTT/APTfiYXXbXdnLCdlYsVyexGNjWX4twq84Tc/h7+HwpMZG+Qw7gjYivU7e9nsuHPBJCVCuXRmy2BkAjn61R/9QHgueB2lxp/NWTSh07AY3HpVpsecspH9ab12p7HJNWnDvhji19NoW1kiXrJcAxqNsjfHWtMRVbjHIf1pcZBNXXF/hq84VD47Mk8QOGeIHyn2I/eqjKkEbfepXR98SeHwoNsMf9hVWcg/tVjxByYIV6AmhLW3e5c4wsUZ87nfT7dz6CiKICxAyBiiLO2uL6dbe1haWVuSpuTR01pw4Roym6BOAcsp+vLYelajgXBI4LDWJtSZ/MdNvEb+3+atFZ5vhLjKxPLLbRxRoMszyrgemxJz6VS3FtNbzeFLGyyA/Lg716rPxiJLeOK2jhVYz5ZI8A/7VTXfEJ1dvHhLRHBW4LAsg6lWxkUfprHnrhgSCuCDggjGKQDG9W3xBazxX0lxPKsoncsrg5J7Z+mKqjgVpE59KUDka4b7VLBDLcSBIIzI/RVFKPjBK5C11a62kt7C3jtlVRoXzagCSeprql2x8uCdqiYjHvzp8hzkf0qFs74xig444HPtVlaIILcSOPM3mPsOVBWsYkmyw8i7tn/apb6csdONuZ6fSilDI5kYs2dTUwGmLse9KfQDBpOFOB/ilRTIwVc5O1NJyaP4bBt4ztpGPmI+UdTUKkWJCyxO+mGIZkYfqPYVHeXZYggYCjEa74UU27ulchY10xL8i9T6mgixds7lie3Oid+iRxYt5icnrk1x36b1fWfw2/hiS9dlYjP4eLd8ev8ALVncfCNpOsdxZXgt4WA1R3G7A9SMVbD6x2efpR3C+FT8SdhEUSNT55HOwqfifBJuHsWWWO4hBx4ibb+xpllN4FsFGRknJzirVehP8Hs4lZZb1nkH/jTy/vUV5wgwostpOl3ExC5jB1BuxXnToWErhApZy2wAyfatLwm3m+HInmuoUE0zeRCQfCXud9j27VnQC4N8Ik6Z+MsYUPK3DYdvc9B+9baHhtpDw6SLhcC2wHNogcn3PM/es/JxhpR5up2wN/vVjacUuoovEiWORRsUGc461W0hr7h7Jwua6ZxIUddWAdX/ANqnt7pdLtC/kYbvk77/AN623C7uHiFtdRSLoLL50PP3B615XxYScL4nPFbzPgkMc43zvuPrRFZ1rXPegcFUvPpfUyYJO+SGH9aofiDjSXNinD4TqQSGRm7Y2AFUFxcz3GgTOW0jboBT4bC7uEDRW0rKeRVDg1qQLv4Xt7RUk4jeqjiNtMCPuC3ViPStHxHi891ZRs0jyaToyWwc9Nh6bVno1e04LHFIpieN/OG6auW1D213Okp1KqQkjVqO5x2H9aqI1FvJP+Feyv8ATBLcLqjEh5qduVYO9tzZ3stsxBMb4ypyKseIXM41TyTtMFIwSckZOwoOxhbid6890QsQOqQrtn0H2qmm+CFsrq/jQQRMyKzFpMYVfc1JIG4ZbeF4xGrzFhkAHtn2q4F+WK21nCNAxphUc/p196uobWytws1xCJbpRtGxDJH9O9TMjHWvAOLcQjFzBaOtu2D48rBFx3yeda2V4La2MEMol0lYy5OxbG5223p13xOS4JUhZUIxofl7VmLq5mg1vE2gMctHpyv2q3TkGzyaZNJPLcDfY9ql81wkcTu5GMKxbAB59+VVTcVZreOaaJJCWKh0bGPpQc17LxBltY0EaSMBzyT9aMC5vYpWuHk4lCiWaR6DITnWANtIzz9BWZS2COv4ssg56QPNj+lW3D7a3sFEk4WS5HJcArGPT1qaW1TiTRpGQspYdM7dTSVp8O8O4XdZlt7BBDGPPNcsWwfToTVhdz8ItQFiiLbbBfLk9yBVbf8AETFCltbeWFFAAxjNUpkY8zn/AJ3q9a0S8kbMWOTnfINdQwOBjNdViVEvOoG5jO1TSnc11ug3lI8o2GT1rVCTH4eAqefNvfoKDYliS3M86knkMj4zkDf61CRvv96DC+3Kl6YAHvSYxVjwa0iuLjVcAmJNyo/UegpVpnDOGvfamDBYk+Zm6nsKK41G9oyQKNMOMqR1oq8mjwI4lEcYBwo5CrPhNlHLbfiOK5lhUjwYm21HufSs6NZqz4Re3qtLDbzNGN9aoSKubGxl4dFHdeBoaRsI0q8vXBrUP8TvbxqtmfDC+UBFwo3rMccv7u+n/EPPqYDYEbDHpVuqiRxZbW7lMVsjS5IaWQls99ulATcRkkmLySa8EE6l2P0qna7didbYOcnHU02WfUAWcH071Yu13d3urg8razr1BVAGPcEVnluGfZ/MQNjSSTO8QiU+XVnHUmrbgNqILqN5IhJcMcRJzwTyPvTkhX/wrCOHWTX1wjfi5SRCHGPDQdfcmr6G3ivYD4xOts755nvQPGtSyqhYMyINRHLND2N+0JyTkE71gG39lJZvuSFI2IqXh1/LCxiyNOep/wCGryGWG/gCyAMcYGwqjvrB7WfXoPhBvmFSs/jQWekyxvEWD6SDnbY15t8URPHxq4V1IJIJyMY2rf8AD5SY9gSMbbb1m+PLDxn4lnmPmjRFjwNssowc/WqdU/AHw5YWzx/ibpBJuRGjDIGD83rWwteJiCMKUDrjl6e3SqeSMIkceyKNvLjYUOZEQBFcnJByd9jTbrO03jQ8Z/xUKLp541bg1mry4lDEAAbAnbOK0cmHjdQcBRkZ70LHcScPgAjCqtwxyQBvjbf71RM1I8kjBWYtvsOVaHhdlPPLFw21AD/Mzk+Ve7E9hVcluDdtPpMaKNZGMDV6f71reFQmw4cX2We5GuRyQNKdBn/etVXvpYQ8OtrCBltyu64kuG5uf6D0qrvbtWLCAkqP1kY1H2qO4nZyULEIe4xk96ZIviRgqQD3AzWUgS6lD5bBbO1STQrcKskJCv8AqUnc1A2liSDg9utLA5RtPpuvX7UgZxy1jThU0SxBPBCOGIwW71nLOTwnSbkU3BGxqz4/xE3MMdoHBIIaQg59hmqWd1hPhg8gMn1qmnl/IWa5Yk5J3PU0Zw9pAviqxGvyDH8vWqaQs2TtV5BpS2t1TchAT1361YEtyqg4XcDvUPIg9PSlmbVKxGwJ2rgR35daY1D13FdUiP5Rhc+uK6kqXSZJAq7k065cIojTkowBjn3NS6fBi1EgO4yPQUC51HJO/aqsxGT16ClG/LcnlRVrw+5unGhNKk41sMAVp7W3tOF2zJFpaZtmlYeb6dqr0dZAxShgpRlOeRGKugv8Os186GWTc45rRr8L1trdizNyVd8/TnRFh8JXV9cLJfA2cI/Sd3ce3Qe9Fur13A+FRzIL7iSqYTvFEWx4mOZPpUfFb9pZiU8oOwCjYe1b+H4f4VcwhEDEKMAM5wPtQsnCuD8JiZ5rJTMpwCGJOD2JO1ZpxkOGcL8ch7+6/DoyFgsaa3x3I5D60dP8PQT8OkbhlzJcSA7CaPQCPTrmn3F5Bb+XhZRTIcvOx1H/AE0n8ZeOGNw8DaJAGaJMKdutGqZPWF4pY3VkyG6t5ITICRqXGaBBzsB5q1vxHxJuI8OkSfLGIqyHAOGPYjpWXtlAYvsTyHpXTjdh6wTa+HaHVKheTpjp7V6BwOC34VB+KkQSXzqCobcRA9PfvWK4NbC44rbh9wra2GM7Lv8A2rT3N5rYkldRJJPesVmXtPcMZnLOwy7eYmh54Sq5GrJ5k5OBUcU5JDaskdMVYJ57fJ/V5QcZzQAVtdywyrpkOxz5etWkF3JO2hzsQSQxoCe0IHiR4YLtgDFPtVlNwixgZz1PzVEZx2+/g9kpjP5s6mOJc4wccz7VS8JMdtbgklnPXrv1ofjvEP4pxlVQ5gtl8OM/zH9R+9O8TQMHAI5bZpk+i34mu7lpQcltJ5g9DQZfSmN9umacZPLhjz696GuCOYwSKQXxyjA8+nOq7iFyS0EYOdAJI6AmnXExRC3NjyoBdUsmCcsx3NWGLrhqmeW3WfdNQd9ttI6Vb3ly1zOWPlycjB+wqq4M7PNMEJACZ052xRbuc5K+x/zVQ5SdegDOc4OKntrgayWzvkAf85ULIWzjOMjbNOwoUKCScZ/4akfMqlzzHYjmPShr6c2ltnUPEfZFPPHVqsIIFWM3F0QkC+ZmY8h/esxxS8F1eyTAeQn8tTthem1GdmT6akoiUyNzxkepoEyl3LvuzHJzSyOzAsT/AIqJEkkbCKzHsozW5DIm1eUg1dxPmCHkToAPpVbHw6ZV1XA0DHInBolJRGuSPKKqKMIJGOnPNczJEheRwAPTBNAniGdo4y3qRRFvdTsF/Ki2OQTHlvvQiPxNg2FYqo5Ba6rRbq5KrmTpt5RXVJTsk13KVRc55+lTiG2sgPEUS3DHyqDtUt3eR2qGK0HnxgvmhuEo0ty0xGtl2X1J5VXtLiHWFUP5rhjhVXknoBWn4J8KpPifjEjbnIhjP/6ap+CcFitoRc3kgjnY7tjOkdh2NS3nFYoEEVs3lA+YnBO9ZMjTWlpwvh8Hh28NtbjHPHmP9aoONtDco+mZii/KU8uD79apTxMa8s+n/Vv/AM+lWcVxaXVv+WwEpGNqNa0Hw+/ktiDC+kA/q5E07j1/LcWPjk6gj4bSMYyNjVdOvhSac6D3JAB+9RpeRSRTQyFRHKuC2eR5g00bnTLNdA3UiDIXVnSTypXuGRQoYqCetV9zL4lwzbYJ2x25VExztWsGCbu4LwmPVqywOQegqCPYDl6UzI+1L0/tThXvw2hRbm6PRRGu/fc/0owsHY5OMnYCouGRtHwpRIArOzSKDzIJGD+1PUjPIBs99qxWUmnwwCV+3Kj7OT8nQxyDuP8A7Q0MWvBYBQDnVzFHWSxAPM5Koo8v/t9aEMjXUjAkbDrttVXx7iKWVi8cC6J7gFVYNuqdT9a694isH50vlhGwUDcnsO9Za7u5L+5aeXAz5VUclXtVJrQjhw0gN16UfqU52254IoK3YIu/PNSvKBua1WD5WAG22aGkkCq2s7Dc02e5UZ39u5qvlkeU77L/AC/3piRzSmaQtnbkvoKRMgs3piiLawuro4t7eWU/+ik1e2nwVxi4jUvFHADv+a+/2FJV3w5c+FfSlwNJiIOem4q2nYBtlHf6UI3C04ZPKqXQuCAFZ1GkZ6gf3qVJAF1ONON8k4x9azaEywo36dsZNGwWqspmkwUU9vmPYVV/xW2iXSp8b2yAPr1qOTjFzPjBwByCnAFCEcUgv+JuImeK3tU3WMnOT3OOtRQfD1kozcXMr5/8WFH70yN5HOTzPWjoIXJAzy507cOpoeFcJgCkWSSlf1SsWp08qupSCNEgHJYlCj7AU9QFY42JHOo5GgDFnAbqOW9ZCouItXzBm32HakNmcbxnfHSrF5Uz0AI2C1E8wLjSdsc80oF+CVTnYd6kjj0kbgKBzpxfrgZ9edcniSPpjBY56CtFMNIGPL9q6nrb4H5kyq3UAZrqkzUhbfIB3rXfDFqtrbrcTEDB2HLLf4rP2Fi91dKuwUb5O1X1xOyYgjGEQYx61cqM7Wd3xN8NmXPbBqqluH1ZDas8qgL6/IQuen19a5IpdiQMbge9Yh1O35ijcZP/ADlUkdxJbupjO46g4+9DS5iIz1+mKjMuWxkk9TnlTiH8VmlktY5JMHJ3GOfaszeX+UMUBzsQ0n9BVhx2+KWMdmjDUxyfRazwBO3StcY1hCSScfelJIG9L+nbkKbpZ2AQZ9BvWi7WWONgKns4XuLiKFQMuQPp1qS34Tfzj8qzuHPcRnFHQcMvuGSiS/ge31oQgYDJ3ooqzmkdnw2+nkByAHSkjGWBzhSNqhi8V3VUzntirJLSzhKtLxA5x5ljUYB7Ams3xmOxI+mOMEgjfG9B3XFYbUujEzuvONTgD3brRNzPYmMor3Dodiok05+1Vbxwsw/C2kcek5BILH96JErJ5p76Uy3LkjG3QY7AUhGFHTtV5Dwm4nbXIhDN3GM/Srq2+HlwPFGSOnLNOyJi0acnSNJz0yaLtuG8TvdoreQjpgECvQbbhVvbE/kRhsgbgbirBZfDCoo9j/8AKv0ZGJ4f8EXsrK946xqdyM71qeHfCXCbMKXVZJATkv39qNeRwvlU4O/QYpom1SefAIByAf3o04sIo7aABIkjAAyAu2PtVN8RcRCRG2ssF3HnfOAB6U24uAhd1bzHY5O4qnkTWWZtsDljNB3FJJGwYqFOT0IqvurWe4mOAdCnAyOZrTNFrBbSAueeN6IWzGA0mrLDHanXPGQi4YdixAPY0bDw0lc+Hle/+a0n4UBcIFx6YpptsPkkg457DNWnFZDaCMAEgdgo3P1ohITg4QkHv02o4IqgFBv12pRg42yerdqkrltZWGdDHPYb/eoHtnA2bSRthlG9W/iQR5NxAsgHU52qSdrC+tJUjsYkdRkPHsy/3oMjJ3CyxthwB711tFNcsfCQtjm+wA+tHKbaxRVeKO4nQEs7bqT7dKEveJyOoM8qon6UQY+wrQSNbw2+8sviseSRcvvUc92EGlmESHlGm5oDxppzi3Twk6tzY/2om24fhgebdS3M/WlEFxIfkgGnoWbc11Wkdumnr9q6pNHN8IJbPO/D+IRMNP5aOpDL1wT1NYqWdtTawdYO+TvnNaKy4vI07FpGBxqHm6isfLcfibqSRc6pHLaR6mjLaevgyJiz5BIxufSrUZtrbx5dWptogeo60LZ2yW/mu1KIo1SMRyHb60FxHilxfXH5MZWNfKgfoKhE0szSFpZ5CCdySKijuYmyFnVc8ifNmh4rCe5IMzMfervh/BwoH5Y9Dypwq2DhC3DsxkmkJ5kIBmrmy+FoJAryo5/1MauLW3WMKfKrctmqyUkbeJGCBgb0XkoGsPhfhq4C2UcjZ5lc1dWvDIIQfDt4IADtqUDlVtwu2jtYhkDxjuTjaiZ9wfFgWRexXOay1GZa9tHgd4rxAFODgHY43rEcZvlvuJxBtalU0/mkYb1HpW24v8PrHbS3HCFZgAS1uwBIB5kHrgdDWMeJWVRKrFc+UHmPamTaOQS4tLh7hfwwKoVBLZ69d6gFjIZCrkZ5ZzVpDEI+eAoG3f8AajooF1glCMb/AC71rkzilt+HluStv1xVvacPKgKU2577feitEIGAWAGAAO1Tp4QZQA7EjB3/AK1k4mt44lTDaQB2HL0olHABClBzzgc6g8QJkRrHj3G1ReMpGG37kDahpYDWSQUycZzgU2TyJqMZU9MUB+KQEAb52Izjake8QqPOQV/SOtQ0WTqIwZP2NIGj3JTOdvNQBvhjYkMdgMk/XFdJIQ+hgcjnualqaaDU2uNgwwcZOKhMHnJmIUA4IUA7UqzBjmMbd2OKZJIzqcldsnapHx6VCgKq78+v+KdJoXOHz/q5/wCTQ8cgX5ScAczXPK7HIUYxzJ51BISBzK4HaonbcNqOTtnPKopZcczgetQvICNSv5TnYjaoJHkbUPMD1OedJrcg8iD0PSoTIrghlwT/AC1yyKNsnOMjO+KYkc02k5c/XTUEk7iQeChIPM4yD35UsiNJujjA6NtTUVozgRtHk7sH6VBW3FlxIsRBayuh+SUjp7UtrwK41rJeEljzJNae1SZygErDbYtk7VLPC0cJYyxhT/N2p0ztTRWKwbjfPMd6eQqbBSCds9qImDoxHlK8gw5feoC4Lc8/tVCfHGpXLHST3rqaCByB+1dSgl5wnifDpzBeWk1uxGNTDYj0I511jaeCdUUeWJ0rtzNWvFL25ufLcXEjoDnDsTio7a8Fu6XWoNIAQqEbKO+KLWbIS/t9UQto8sAcyt/M1Qw8PiiGSOY5A1cW9xb8SkQTxIJX8oki8pJ6bVVvK1s7RPFpYHDDkedENFJbLGBsygHv/SiU8Mga1kYgZ3JAqqNyykhQMgY6g1zX66TnIPLf+9Ji4EioSxZUA6Io3ruHXEMl9EDqJBLlj6b4qhe8YJjQe47GoLW9aK+hZm0gkjn3FWLXpcN3I7F0YovPJ61Y2/GE0/nK7IDjWTzrz2biLQPoiYoE6A0kN/JfMyPONZHlDHme1B/T0y3vLVyrI4G/U/715/x2xis+MTRrrKO2tPNtht6s+D2HEYFYPaoI5uSeOC3uBQfxgjpPZKyDVHGULHrWuPq3YgtYE1jSmPUYpbwmI4DnHXJ5Gq4cQACx6gvTJNdE0x3jeOTPPDVXuswWLkg4Uqc9COf1pSJSuouoBHIEE1BC5JCsir9KSYwjmufZsUYk0jciuWOcMMVGwlJ3jKnpvj96ZFOAp8PCnPenPKWO8ueu3P6VJ3h3AyvlKnmAevSlCTjVkx8wOdR+OADhixzuCK63Zp2CKCMnA2qQ21jeENPIwzyXGMGhWAZyzsxJByPWpbyXDCNB5E23ofXp5aVO5z/ipJdsKFRVwMe1MZyG2JyAegqMytgHAPtTTICuDkdjjrQkusZyE5GmPIQTpGOwqMFwcNvjBNdvsVZQR9KUd4gZcaMj3qNtCkkoR0yDyFdKwf5S2oHoOdMcylMLICv2xUEbKhc4Zi3QelRmVlGh4ywPLJpWZsAMrA53wahZydSl9WRtmrEaZAQdORvyoq0Y41MBgnt1qvdgpGyjtg7U6GbQPKRnOdqsDWcMjiMDNI2FG2rSSSemcdKqLq8voJGFzAuFP/cCHB+tWPwlxULaSwSAA+JtvsRgVe/xaI5VIxpPMsuQar63PGJF07OA4KqygBSNhjpTY2P6hkDtzrccRiNzaZlEU1mWDEBcFT32rJ8Q4bHB+ZZTGWMHBUnzL/emGyoAgYZ++1dRtnw+e4hEkYOk9xXUjKl4gY7aN5VYlE+Ycgx6KO9U8h8YmYEAsSeg29KL4tcNxBGQgBRjG/T1NU8UhjBGkMF5HNZnFYu+GlkdQXwR/wBsZxv7+1P+IJ/He3lLgSuhDZ54zt71ULIGIMhBHUA7mmTyGaUuVZdsAZ5AVZUfkE4LEDpS4/kkU/6tqYqyAbAEdaUrv8vLninFhkqtz1Ae1CSpyOd6MaM4JAIz61DJGSOVOLB6yC5tkkyNZGGxtvTuGkpfo5VcrnAddgaqVMkDEquQRuM4zVlav47AjWGA2JGP3qxZWjtOKXcMkkgceKSQCBsKhmv1ld4bwhxJG5Lk4KMByHrVa/EoYC0bK0jEeZx3qBrwy5ECOWcFWdh5iOWKZOliKOeTSMsGHPerbhfCr7iW/DreRyDhmGyj68qM4HwT8TOq3RXwl3ZMA/ftW9F7DbRLBBGFjXYKgxWVOLKL8D8ZKAv+HG3SX/FVvEfhrivDEMssDMmPnjw2PfH9q9Ksbl5DldgvzE8hR/4mAEZfBI6cqta/MeIplfTNOYtpy2COQr1Hinwpwji0/jprgkIOowgYJ74PWsdx/wCEbvhUTTwP+Ktl+ZlXDJ6kf1qZvGs8zD9O+N8Y50bZExxyTMM4XCj1oBYyzaRkL3FWl8Tb2ccAIy3mNVEgEklvPHud+VLpGkDfOMYpmSACBt1pWzjGM43Bx1oOEIYfqU7/AH9qTD4OQGU+lK2C3lzjGK4ZyBnYnenFh6aRk4wdzUT5YHIwe9K3QKMkelNKucA5UDtUsIMDbA7b9aQahjZRvt1A96Rsnkpz0PfamMpYZAPaoYOtrezmbN7O5HUoBUL8BuOK3FxHwKNpkixl5HC5PYUEwct3I6nrVjwG8/CSXELPoLv4kbM+kHbcGrF4AT4V48ZSjcOlGDgliAPuaLj+Dr0HF3cWsBI6y6iPtRl1x9XOTcPIQcDQpIoCTimolgkjZ/mbFSvFYcP4FY8PZxccU8UsuNMS6cfU0bHPwq3OmGJpCeWtyd6y0l/OZAFVFBP8ud6azXZbLyMPYYowxsF488aaLeBVU7aQKEmvZ+JSi20rEg3kIAG3aqW2/EsN3Zj0GedXP4aSysVPOSVvOcch2zTjQxLqS2URxRIsY+XJ6V1CRu4jAIJx6GuqL//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4" descr="data:image/jpeg;base64,/9j/4AAQSkZJRgABAQAAAQABAAD/2wBDAAkGBwgHBgkIBwgKCgkLDRYPDQwMDRsUFRAWIB0iIiAdHx8kKDQsJCYxJx8fLT0tMTU3Ojo6Iys/RD84QzQ5Ojf/2wBDAQoKCg0MDRoPDxo3JR8lNzc3Nzc3Nzc3Nzc3Nzc3Nzc3Nzc3Nzc3Nzc3Nzc3Nzc3Nzc3Nzc3Nzc3Nzc3Nzc3Nzf/wAARCACgASQDASIAAhEBAxEB/8QAGwAAAQUBAQAAAAAAAAAAAAAABAECAwUGAAf/xAA5EAACAQMCBAQEBAUDBQEAAAABAgMABBESIQUxQVETImFxBjKBkRQjQqEVUsHR4XKx8AczU2Lxsv/EABgBAQEBAQEAAAAAAAAAAAAAAAEAAgME/8QAHBEBAQEAAwEBAQAAAAAAAAAAAAERAiExQRJR/9oADAMBAAIRAxEAPwDz55G33qMyHPM0xzvz+9Rk74zXN40hkIPM0hmO4yd6iz1zTdQ1bnFRFwFpJkRcnJo3itwVEUIbkMn3qDhEamRncgYGNzy70LeT/iJ5JM7MdvapR3isDzOTXeMcjc1Bn19q4+u3pThTCU55ml8U88nJ2ocnrU1pCbiULnCjdj2FCWNo3gWpmYkyy+VAeg71GC07lQzeHGNTHP7VHcSvI40b/ojHaiFUW0ekkaUOXOfmaig+5uvAiwpIdhgDlgVW+K3Unf1qOaVpZGc9Ty7VHmlQR4zdyKXxmA2JqBTseuK4k5qIjxWxjJFKJTjY0Nqx1504E96glMxA3pTKe59qg+xpyjNMVTeM38xOOWacJm71Bt0ziuB5k1UCGlblk00THbzEYqAtjrSau1CENMwbma4Sk/qO9DNk+9KuwIGx6mlNHMxX4YjySMzjYe1VAc8tR+lF3TEcEt05jxM/tVXnBx+9Zi+RO0h5Ak0wykHmc+tMJ9fakO1OhJ4jdDXeKe53qAt6imluuaknMxDcztXGY9zQxY86QsScZqQjxmzklq4StnmaH5da4HfnTGoPSU6R5jXVAny866klkODvj61ESRjpt0p0hOTURPasslY5pMEHNJvUtrD404UnCjdiegqOLCMC2sGPJmXGO5NVZOKO4m41JGD8oy3vQOQQaIoTNJv6V1dk5rWopz250aoNtbeHsJJPm9BUNigLGaT/ALafue1GwIsoe7ui2knCKBux/tWbVeyWyFBrK+YjCg/pHU0NdziTCJnCdT1NOu7k5IBzI/PsB2oEEnJq9UOJ612ewppJwDXZyedJOVsHalLZPem5pcb5FSKpz0p4yBvimLsdiKmtrea6nWC2jeSRzhVUZNTOH2VpPeXKW9rGZJXOAo/5tW1sP+nr6A3E+JwwlhskK6yD6nlTeGW9hwWExgyTXZwJpFIVT/6g89PfvVxbyy3VuSsau+QHSMnI7bf1rN5GRTT/APTfiYXXbXdnLCdlYsVyexGNjWX4twq84Tc/h7+HwpMZG+Qw7gjYivU7e9nsuHPBJCVCuXRmy2BkAjn61R/9QHgueB2lxp/NWTSh07AY3HpVpsecspH9ab12p7HJNWnDvhji19NoW1kiXrJcAxqNsjfHWtMRVbjHIf1pcZBNXXF/hq84VD47Mk8QOGeIHyn2I/eqjKkEbfepXR98SeHwoNsMf9hVWcg/tVjxByYIV6AmhLW3e5c4wsUZ87nfT7dz6CiKICxAyBiiLO2uL6dbe1haWVuSpuTR01pw4Roym6BOAcsp+vLYelajgXBI4LDWJtSZ/MdNvEb+3+atFZ5vhLjKxPLLbRxRoMszyrgemxJz6VS3FtNbzeFLGyyA/Lg716rPxiJLeOK2jhVYz5ZI8A/7VTXfEJ1dvHhLRHBW4LAsg6lWxkUfprHnrhgSCuCDggjGKQDG9W3xBazxX0lxPKsoncsrg5J7Z+mKqjgVpE59KUDka4b7VLBDLcSBIIzI/RVFKPjBK5C11a62kt7C3jtlVRoXzagCSeprql2x8uCdqiYjHvzp8hzkf0qFs74xig444HPtVlaIILcSOPM3mPsOVBWsYkmyw8i7tn/apb6csdONuZ6fSilDI5kYs2dTUwGmLse9KfQDBpOFOB/ilRTIwVc5O1NJyaP4bBt4ztpGPmI+UdTUKkWJCyxO+mGIZkYfqPYVHeXZYggYCjEa74UU27ulchY10xL8i9T6mgixds7lie3Oid+iRxYt5icnrk1x36b1fWfw2/hiS9dlYjP4eLd8ev8ALVncfCNpOsdxZXgt4WA1R3G7A9SMVbD6x2efpR3C+FT8SdhEUSNT55HOwqfifBJuHsWWWO4hBx4ibb+xpllN4FsFGRknJzirVehP8Hs4lZZb1nkH/jTy/vUV5wgwostpOl3ExC5jB1BuxXnToWErhApZy2wAyfatLwm3m+HInmuoUE0zeRCQfCXud9j27VnQC4N8Ik6Z+MsYUPK3DYdvc9B+9baHhtpDw6SLhcC2wHNogcn3PM/es/JxhpR5up2wN/vVjacUuoovEiWORRsUGc461W0hr7h7Jwua6ZxIUddWAdX/ANqnt7pdLtC/kYbvk77/AN623C7uHiFtdRSLoLL50PP3B615XxYScL4nPFbzPgkMc43zvuPrRFZ1rXPegcFUvPpfUyYJO+SGH9aofiDjSXNinD4TqQSGRm7Y2AFUFxcz3GgTOW0jboBT4bC7uEDRW0rKeRVDg1qQLv4Xt7RUk4jeqjiNtMCPuC3ViPStHxHi891ZRs0jyaToyWwc9Nh6bVno1e04LHFIpieN/OG6auW1D213Okp1KqQkjVqO5x2H9aqI1FvJP+Feyv8ATBLcLqjEh5qduVYO9tzZ3stsxBMb4ypyKseIXM41TyTtMFIwSckZOwoOxhbid6890QsQOqQrtn0H2qmm+CFsrq/jQQRMyKzFpMYVfc1JIG4ZbeF4xGrzFhkAHtn2q4F+WK21nCNAxphUc/p196uobWytws1xCJbpRtGxDJH9O9TMjHWvAOLcQjFzBaOtu2D48rBFx3yeda2V4La2MEMol0lYy5OxbG5223p13xOS4JUhZUIxofl7VmLq5mg1vE2gMctHpyv2q3TkGzyaZNJPLcDfY9ql81wkcTu5GMKxbAB59+VVTcVZreOaaJJCWKh0bGPpQc17LxBltY0EaSMBzyT9aMC5vYpWuHk4lCiWaR6DITnWANtIzz9BWZS2COv4ssg56QPNj+lW3D7a3sFEk4WS5HJcArGPT1qaW1TiTRpGQspYdM7dTSVp8O8O4XdZlt7BBDGPPNcsWwfToTVhdz8ItQFiiLbbBfLk9yBVbf8AETFCltbeWFFAAxjNUpkY8zn/AJ3q9a0S8kbMWOTnfINdQwOBjNdViVEvOoG5jO1TSnc11ug3lI8o2GT1rVCTH4eAqefNvfoKDYliS3M86knkMj4zkDf61CRvv96DC+3Kl6YAHvSYxVjwa0iuLjVcAmJNyo/UegpVpnDOGvfamDBYk+Zm6nsKK41G9oyQKNMOMqR1oq8mjwI4lEcYBwo5CrPhNlHLbfiOK5lhUjwYm21HufSs6NZqz4Re3qtLDbzNGN9aoSKubGxl4dFHdeBoaRsI0q8vXBrUP8TvbxqtmfDC+UBFwo3rMccv7u+n/EPPqYDYEbDHpVuqiRxZbW7lMVsjS5IaWQls99ulATcRkkmLySa8EE6l2P0qna7didbYOcnHU02WfUAWcH071Yu13d3urg8razr1BVAGPcEVnluGfZ/MQNjSSTO8QiU+XVnHUmrbgNqILqN5IhJcMcRJzwTyPvTkhX/wrCOHWTX1wjfi5SRCHGPDQdfcmr6G3ivYD4xOts755nvQPGtSyqhYMyINRHLND2N+0JyTkE71gG39lJZvuSFI2IqXh1/LCxiyNOep/wCGryGWG/gCyAMcYGwqjvrB7WfXoPhBvmFSs/jQWekyxvEWD6SDnbY15t8URPHxq4V1IJIJyMY2rf8AD5SY9gSMbbb1m+PLDxn4lnmPmjRFjwNssowc/WqdU/AHw5YWzx/ibpBJuRGjDIGD83rWwteJiCMKUDrjl6e3SqeSMIkceyKNvLjYUOZEQBFcnJByd9jTbrO03jQ8Z/xUKLp541bg1mry4lDEAAbAnbOK0cmHjdQcBRkZ70LHcScPgAjCqtwxyQBvjbf71RM1I8kjBWYtvsOVaHhdlPPLFw21AD/Mzk+Ve7E9hVcluDdtPpMaKNZGMDV6f71reFQmw4cX2We5GuRyQNKdBn/etVXvpYQ8OtrCBltyu64kuG5uf6D0qrvbtWLCAkqP1kY1H2qO4nZyULEIe4xk96ZIviRgqQD3AzWUgS6lD5bBbO1STQrcKskJCv8AqUnc1A2liSDg9utLA5RtPpuvX7UgZxy1jThU0SxBPBCOGIwW71nLOTwnSbkU3BGxqz4/xE3MMdoHBIIaQg59hmqWd1hPhg8gMn1qmnl/IWa5Yk5J3PU0Zw9pAviqxGvyDH8vWqaQs2TtV5BpS2t1TchAT1361YEtyqg4XcDvUPIg9PSlmbVKxGwJ2rgR35daY1D13FdUiP5Rhc+uK6kqXSZJAq7k065cIojTkowBjn3NS6fBi1EgO4yPQUC51HJO/aqsxGT16ClG/LcnlRVrw+5unGhNKk41sMAVp7W3tOF2zJFpaZtmlYeb6dqr0dZAxShgpRlOeRGKugv8Os186GWTc45rRr8L1trdizNyVd8/TnRFh8JXV9cLJfA2cI/Sd3ce3Qe9Fur13A+FRzIL7iSqYTvFEWx4mOZPpUfFb9pZiU8oOwCjYe1b+H4f4VcwhEDEKMAM5wPtQsnCuD8JiZ5rJTMpwCGJOD2JO1ZpxkOGcL8ch7+6/DoyFgsaa3x3I5D60dP8PQT8OkbhlzJcSA7CaPQCPTrmn3F5Bb+XhZRTIcvOx1H/AE0n8ZeOGNw8DaJAGaJMKdutGqZPWF4pY3VkyG6t5ITICRqXGaBBzsB5q1vxHxJuI8OkSfLGIqyHAOGPYjpWXtlAYvsTyHpXTjdh6wTa+HaHVKheTpjp7V6BwOC34VB+KkQSXzqCobcRA9PfvWK4NbC44rbh9wra2GM7Lv8A2rT3N5rYkldRJJPesVmXtPcMZnLOwy7eYmh54Sq5GrJ5k5OBUcU5JDaskdMVYJ57fJ/V5QcZzQAVtdywyrpkOxz5etWkF3JO2hzsQSQxoCe0IHiR4YLtgDFPtVlNwixgZz1PzVEZx2+/g9kpjP5s6mOJc4wccz7VS8JMdtbgklnPXrv1ofjvEP4pxlVQ5gtl8OM/zH9R+9O8TQMHAI5bZpk+i34mu7lpQcltJ5g9DQZfSmN9umacZPLhjz696GuCOYwSKQXxyjA8+nOq7iFyS0EYOdAJI6AmnXExRC3NjyoBdUsmCcsx3NWGLrhqmeW3WfdNQd9ttI6Vb3ly1zOWPlycjB+wqq4M7PNMEJACZ052xRbuc5K+x/zVQ5SdegDOc4OKntrgayWzvkAf85ULIWzjOMjbNOwoUKCScZ/4akfMqlzzHYjmPShr6c2ltnUPEfZFPPHVqsIIFWM3F0QkC+ZmY8h/esxxS8F1eyTAeQn8tTthem1GdmT6akoiUyNzxkepoEyl3LvuzHJzSyOzAsT/AIqJEkkbCKzHsozW5DIm1eUg1dxPmCHkToAPpVbHw6ZV1XA0DHInBolJRGuSPKKqKMIJGOnPNczJEheRwAPTBNAniGdo4y3qRRFvdTsF/Ki2OQTHlvvQiPxNg2FYqo5Ba6rRbq5KrmTpt5RXVJTsk13KVRc55+lTiG2sgPEUS3DHyqDtUt3eR2qGK0HnxgvmhuEo0ty0xGtl2X1J5VXtLiHWFUP5rhjhVXknoBWn4J8KpPifjEjbnIhjP/6ap+CcFitoRc3kgjnY7tjOkdh2NS3nFYoEEVs3lA+YnBO9ZMjTWlpwvh8Hh28NtbjHPHmP9aoONtDco+mZii/KU8uD79apTxMa8s+n/Vv/AM+lWcVxaXVv+WwEpGNqNa0Hw+/ktiDC+kA/q5E07j1/LcWPjk6gj4bSMYyNjVdOvhSac6D3JAB+9RpeRSRTQyFRHKuC2eR5g00bnTLNdA3UiDIXVnSTypXuGRQoYqCetV9zL4lwzbYJ2x25VExztWsGCbu4LwmPVqywOQegqCPYDl6UzI+1L0/tThXvw2hRbm6PRRGu/fc/0owsHY5OMnYCouGRtHwpRIArOzSKDzIJGD+1PUjPIBs99qxWUmnwwCV+3Kj7OT8nQxyDuP8A7Q0MWvBYBQDnVzFHWSxAPM5Koo8v/t9aEMjXUjAkbDrttVXx7iKWVi8cC6J7gFVYNuqdT9a694isH50vlhGwUDcnsO9Za7u5L+5aeXAz5VUclXtVJrQjhw0gN16UfqU52254IoK3YIu/PNSvKBua1WD5WAG22aGkkCq2s7Dc02e5UZ39u5qvlkeU77L/AC/3piRzSmaQtnbkvoKRMgs3piiLawuro4t7eWU/+ik1e2nwVxi4jUvFHADv+a+/2FJV3w5c+FfSlwNJiIOem4q2nYBtlHf6UI3C04ZPKqXQuCAFZ1GkZ6gf3qVJAF1ONON8k4x9azaEywo36dsZNGwWqspmkwUU9vmPYVV/xW2iXSp8b2yAPr1qOTjFzPjBwByCnAFCEcUgv+JuImeK3tU3WMnOT3OOtRQfD1kozcXMr5/8WFH70yN5HOTzPWjoIXJAzy507cOpoeFcJgCkWSSlf1SsWp08qupSCNEgHJYlCj7AU9QFY42JHOo5GgDFnAbqOW9ZCouItXzBm32HakNmcbxnfHSrF5Uz0AI2C1E8wLjSdsc80oF+CVTnYd6kjj0kbgKBzpxfrgZ9edcniSPpjBY56CtFMNIGPL9q6nrb4H5kyq3UAZrqkzUhbfIB3rXfDFqtrbrcTEDB2HLLf4rP2Fi91dKuwUb5O1X1xOyYgjGEQYx61cqM7Wd3xN8NmXPbBqqluH1ZDas8qgL6/IQuen19a5IpdiQMbge9Yh1O35ijcZP/ADlUkdxJbupjO46g4+9DS5iIz1+mKjMuWxkk9TnlTiH8VmlktY5JMHJ3GOfaszeX+UMUBzsQ0n9BVhx2+KWMdmjDUxyfRazwBO3StcY1hCSScfelJIG9L+nbkKbpZ2AQZ9BvWi7WWONgKns4XuLiKFQMuQPp1qS34Tfzj8qzuHPcRnFHQcMvuGSiS/ge31oQgYDJ3ooqzmkdnw2+nkByAHSkjGWBzhSNqhi8V3VUzntirJLSzhKtLxA5x5ljUYB7Ams3xmOxI+mOMEgjfG9B3XFYbUujEzuvONTgD3brRNzPYmMor3Dodiok05+1Vbxwsw/C2kcek5BILH96JErJ5p76Uy3LkjG3QY7AUhGFHTtV5Dwm4nbXIhDN3GM/Srq2+HlwPFGSOnLNOyJi0acnSNJz0yaLtuG8TvdoreQjpgECvQbbhVvbE/kRhsgbgbirBZfDCoo9j/8AKv0ZGJ4f8EXsrK946xqdyM71qeHfCXCbMKXVZJATkv39qNeRwvlU4O/QYpom1SefAIByAf3o04sIo7aABIkjAAyAu2PtVN8RcRCRG2ssF3HnfOAB6U24uAhd1bzHY5O4qnkTWWZtsDljNB3FJJGwYqFOT0IqvurWe4mOAdCnAyOZrTNFrBbSAueeN6IWzGA0mrLDHanXPGQi4YdixAPY0bDw0lc+Hle/+a0n4UBcIFx6YpptsPkkg457DNWnFZDaCMAEgdgo3P1ohITg4QkHv02o4IqgFBv12pRg42yerdqkrltZWGdDHPYb/eoHtnA2bSRthlG9W/iQR5NxAsgHU52qSdrC+tJUjsYkdRkPHsy/3oMjJ3CyxthwB711tFNcsfCQtjm+wA+tHKbaxRVeKO4nQEs7bqT7dKEveJyOoM8qon6UQY+wrQSNbw2+8sviseSRcvvUc92EGlmESHlGm5oDxppzi3Twk6tzY/2om24fhgebdS3M/WlEFxIfkgGnoWbc11Wkdumnr9q6pNHN8IJbPO/D+IRMNP5aOpDL1wT1NYqWdtTawdYO+TvnNaKy4vI07FpGBxqHm6isfLcfibqSRc6pHLaR6mjLaevgyJiz5BIxufSrUZtrbx5dWptogeo60LZ2yW/mu1KIo1SMRyHb60FxHilxfXH5MZWNfKgfoKhE0szSFpZ5CCdySKijuYmyFnVc8ifNmh4rCe5IMzMfervh/BwoH5Y9Dypwq2DhC3DsxkmkJ5kIBmrmy+FoJAryo5/1MauLW3WMKfKrctmqyUkbeJGCBgb0XkoGsPhfhq4C2UcjZ5lc1dWvDIIQfDt4IADtqUDlVtwu2jtYhkDxjuTjaiZ9wfFgWRexXOay1GZa9tHgd4rxAFODgHY43rEcZvlvuJxBtalU0/mkYb1HpW24v8PrHbS3HCFZgAS1uwBIB5kHrgdDWMeJWVRKrFc+UHmPamTaOQS4tLh7hfwwKoVBLZ69d6gFjIZCrkZ5ZzVpDEI+eAoG3f8AajooF1glCMb/AC71rkzilt+HluStv1xVvacPKgKU2577feitEIGAWAGAAO1Tp4QZQA7EjB3/AK1k4mt44lTDaQB2HL0olHABClBzzgc6g8QJkRrHj3G1ReMpGG37kDahpYDWSQUycZzgU2TyJqMZU9MUB+KQEAb52Izjake8QqPOQV/SOtQ0WTqIwZP2NIGj3JTOdvNQBvhjYkMdgMk/XFdJIQ+hgcjnualqaaDU2uNgwwcZOKhMHnJmIUA4IUA7UqzBjmMbd2OKZJIzqcldsnapHx6VCgKq78+v+KdJoXOHz/q5/wCTQ8cgX5ScAczXPK7HIUYxzJ51BISBzK4HaonbcNqOTtnPKopZcczgetQvICNSv5TnYjaoJHkbUPMD1OedJrcg8iD0PSoTIrghlwT/AC1yyKNsnOMjO+KYkc02k5c/XTUEk7iQeChIPM4yD35UsiNJujjA6NtTUVozgRtHk7sH6VBW3FlxIsRBayuh+SUjp7UtrwK41rJeEljzJNae1SZygErDbYtk7VLPC0cJYyxhT/N2p0ztTRWKwbjfPMd6eQqbBSCds9qImDoxHlK8gw5feoC4Lc8/tVCfHGpXLHST3rqaCByB+1dSgl5wnifDpzBeWk1uxGNTDYj0I511jaeCdUUeWJ0rtzNWvFL25ufLcXEjoDnDsTio7a8Fu6XWoNIAQqEbKO+KLWbIS/t9UQto8sAcyt/M1Qw8PiiGSOY5A1cW9xb8SkQTxIJX8oki8pJ6bVVvK1s7RPFpYHDDkedENFJbLGBsygHv/SiU8Mga1kYgZ3JAqqNyykhQMgY6g1zX66TnIPLf+9Ji4EioSxZUA6Io3ruHXEMl9EDqJBLlj6b4qhe8YJjQe47GoLW9aK+hZm0gkjn3FWLXpcN3I7F0YovPJ61Y2/GE0/nK7IDjWTzrz2biLQPoiYoE6A0kN/JfMyPONZHlDHme1B/T0y3vLVyrI4G/U/715/x2xis+MTRrrKO2tPNtht6s+D2HEYFYPaoI5uSeOC3uBQfxgjpPZKyDVHGULHrWuPq3YgtYE1jSmPUYpbwmI4DnHXJ5Gq4cQACx6gvTJNdE0x3jeOTPPDVXuswWLkg4Uqc9COf1pSJSuouoBHIEE1BC5JCsir9KSYwjmufZsUYk0jciuWOcMMVGwlJ3jKnpvj96ZFOAp8PCnPenPKWO8ueu3P6VJ3h3AyvlKnmAevSlCTjVkx8wOdR+OADhixzuCK63Zp2CKCMnA2qQ21jeENPIwzyXGMGhWAZyzsxJByPWpbyXDCNB5E23ofXp5aVO5z/ipJdsKFRVwMe1MZyG2JyAegqMytgHAPtTTICuDkdjjrQkusZyE5GmPIQTpGOwqMFwcNvjBNdvsVZQR9KUd4gZcaMj3qNtCkkoR0yDyFdKwf5S2oHoOdMcylMLICv2xUEbKhc4Zi3QelRmVlGh4ywPLJpWZsAMrA53wahZydSl9WRtmrEaZAQdORvyoq0Y41MBgnt1qvdgpGyjtg7U6GbQPKRnOdqsDWcMjiMDNI2FG2rSSSemcdKqLq8voJGFzAuFP/cCHB+tWPwlxULaSwSAA+JtvsRgVe/xaI5VIxpPMsuQar63PGJF07OA4KqygBSNhjpTY2P6hkDtzrccRiNzaZlEU1mWDEBcFT32rJ8Q4bHB+ZZTGWMHBUnzL/emGyoAgYZ++1dRtnw+e4hEkYOk9xXUjKl4gY7aN5VYlE+Ycgx6KO9U8h8YmYEAsSeg29KL4tcNxBGQgBRjG/T1NU8UhjBGkMF5HNZnFYu+GlkdQXwR/wBsZxv7+1P+IJ/He3lLgSuhDZ54zt71ULIGIMhBHUA7mmTyGaUuVZdsAZ5AVZUfkE4LEDpS4/kkU/6tqYqyAbAEdaUrv8vLninFhkqtz1Ae1CSpyOd6MaM4JAIz61DJGSOVOLB6yC5tkkyNZGGxtvTuGkpfo5VcrnAddgaqVMkDEquQRuM4zVlav47AjWGA2JGP3qxZWjtOKXcMkkgceKSQCBsKhmv1ld4bwhxJG5Lk4KMByHrVa/EoYC0bK0jEeZx3qBrwy5ECOWcFWdh5iOWKZOliKOeTSMsGHPerbhfCr7iW/DreRyDhmGyj68qM4HwT8TOq3RXwl3ZMA/ftW9F7DbRLBBGFjXYKgxWVOLKL8D8ZKAv+HG3SX/FVvEfhrivDEMssDMmPnjw2PfH9q9Ksbl5DldgvzE8hR/4mAEZfBI6cqta/MeIplfTNOYtpy2COQr1Hinwpwji0/jprgkIOowgYJ74PWsdx/wCEbvhUTTwP+Ktl+ZlXDJ6kf1qZvGs8zD9O+N8Y50bZExxyTMM4XCj1oBYyzaRkL3FWl8Tb2ccAIy3mNVEgEklvPHud+VLpGkDfOMYpmSACBt1pWzjGM43Bx1oOEIYfqU7/AH9qTD4OQGU+lK2C3lzjGK4ZyBnYnenFh6aRk4wdzUT5YHIwe9K3QKMkelNKucA5UDtUsIMDbA7b9aQahjZRvt1A96Rsnkpz0PfamMpYZAPaoYOtrezmbN7O5HUoBUL8BuOK3FxHwKNpkixl5HC5PYUEwct3I6nrVjwG8/CSXELPoLv4kbM+kHbcGrF4AT4V48ZSjcOlGDgliAPuaLj+Dr0HF3cWsBI6y6iPtRl1x9XOTcPIQcDQpIoCTimolgkjZ/mbFSvFYcP4FY8PZxccU8UsuNMS6cfU0bHPwq3OmGJpCeWtyd6y0l/OZAFVFBP8ud6azXZbLyMPYYowxsF488aaLeBVU7aQKEmvZ+JSi20rEg3kIAG3aqW2/EsN3Zj0GedXP4aSysVPOSVvOcch2zTjQxLqS2URxRIsY+XJ6V1CRu4jAIJx6GuqL//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6" descr="data:image/jpeg;base64,/9j/4AAQSkZJRgABAQAAAQABAAD/2wBDAAkGBwgHBgkIBwgKCgkLDRYPDQwMDRsUFRAWIB0iIiAdHx8kKDQsJCYxJx8fLT0tMTU3Ojo6Iys/RD84QzQ5Ojf/2wBDAQoKCg0MDRoPDxo3JR8lNzc3Nzc3Nzc3Nzc3Nzc3Nzc3Nzc3Nzc3Nzc3Nzc3Nzc3Nzc3Nzc3Nzc3Nzc3Nzc3Nzf/wAARCACgASQDASIAAhEBAxEB/8QAGwAAAQUBAQAAAAAAAAAAAAAABAECAwUGAAf/xAA5EAACAQMCBAQEBAUDBQEAAAABAgMABBESIQUxQVETImFxBjKBkRQjQqEVUsHR4XKx8AczU2Lxsv/EABgBAQEBAQEAAAAAAAAAAAAAAAEAAgME/8QAHBEBAQEAAwEBAQAAAAAAAAAAAAERAiExQRJR/9oADAMBAAIRAxEAPwDz55G33qMyHPM0xzvz+9Rk74zXN40hkIPM0hmO4yd6iz1zTdQ1bnFRFwFpJkRcnJo3itwVEUIbkMn3qDhEamRncgYGNzy70LeT/iJ5JM7MdvapR3isDzOTXeMcjc1Bn19q4+u3pThTCU55ml8U88nJ2ocnrU1pCbiULnCjdj2FCWNo3gWpmYkyy+VAeg71GC07lQzeHGNTHP7VHcSvI40b/ojHaiFUW0ekkaUOXOfmaig+5uvAiwpIdhgDlgVW+K3Unf1qOaVpZGc9Ty7VHmlQR4zdyKXxmA2JqBTseuK4k5qIjxWxjJFKJTjY0Nqx1504E96glMxA3pTKe59qg+xpyjNMVTeM38xOOWacJm71Bt0ziuB5k1UCGlblk00THbzEYqAtjrSau1CENMwbma4Sk/qO9DNk+9KuwIGx6mlNHMxX4YjySMzjYe1VAc8tR+lF3TEcEt05jxM/tVXnBx+9Zi+RO0h5Ak0wykHmc+tMJ9fakO1OhJ4jdDXeKe53qAt6imluuaknMxDcztXGY9zQxY86QsScZqQjxmzklq4StnmaH5da4HfnTGoPSU6R5jXVAny866klkODvj61ESRjpt0p0hOTURPasslY5pMEHNJvUtrD404UnCjdiegqOLCMC2sGPJmXGO5NVZOKO4m41JGD8oy3vQOQQaIoTNJv6V1dk5rWopz250aoNtbeHsJJPm9BUNigLGaT/ALafue1GwIsoe7ui2knCKBux/tWbVeyWyFBrK+YjCg/pHU0NdziTCJnCdT1NOu7k5IBzI/PsB2oEEnJq9UOJ612ewppJwDXZyedJOVsHalLZPem5pcb5FSKpz0p4yBvimLsdiKmtrea6nWC2jeSRzhVUZNTOH2VpPeXKW9rGZJXOAo/5tW1sP+nr6A3E+JwwlhskK6yD6nlTeGW9hwWExgyTXZwJpFIVT/6g89PfvVxbyy3VuSsau+QHSMnI7bf1rN5GRTT/APTfiYXXbXdnLCdlYsVyexGNjWX4twq84Tc/h7+HwpMZG+Qw7gjYivU7e9nsuHPBJCVCuXRmy2BkAjn61R/9QHgueB2lxp/NWTSh07AY3HpVpsecspH9ab12p7HJNWnDvhji19NoW1kiXrJcAxqNsjfHWtMRVbjHIf1pcZBNXXF/hq84VD47Mk8QOGeIHyn2I/eqjKkEbfepXR98SeHwoNsMf9hVWcg/tVjxByYIV6AmhLW3e5c4wsUZ87nfT7dz6CiKICxAyBiiLO2uL6dbe1haWVuSpuTR01pw4Roym6BOAcsp+vLYelajgXBI4LDWJtSZ/MdNvEb+3+atFZ5vhLjKxPLLbRxRoMszyrgemxJz6VS3FtNbzeFLGyyA/Lg716rPxiJLeOK2jhVYz5ZI8A/7VTXfEJ1dvHhLRHBW4LAsg6lWxkUfprHnrhgSCuCDggjGKQDG9W3xBazxX0lxPKsoncsrg5J7Z+mKqjgVpE59KUDka4b7VLBDLcSBIIzI/RVFKPjBK5C11a62kt7C3jtlVRoXzagCSeprql2x8uCdqiYjHvzp8hzkf0qFs74xig444HPtVlaIILcSOPM3mPsOVBWsYkmyw8i7tn/apb6csdONuZ6fSilDI5kYs2dTUwGmLse9KfQDBpOFOB/ilRTIwVc5O1NJyaP4bBt4ztpGPmI+UdTUKkWJCyxO+mGIZkYfqPYVHeXZYggYCjEa74UU27ulchY10xL8i9T6mgixds7lie3Oid+iRxYt5icnrk1x36b1fWfw2/hiS9dlYjP4eLd8ev8ALVncfCNpOsdxZXgt4WA1R3G7A9SMVbD6x2efpR3C+FT8SdhEUSNT55HOwqfifBJuHsWWWO4hBx4ibb+xpllN4FsFGRknJzirVehP8Hs4lZZb1nkH/jTy/vUV5wgwostpOl3ExC5jB1BuxXnToWErhApZy2wAyfatLwm3m+HInmuoUE0zeRCQfCXud9j27VnQC4N8Ik6Z+MsYUPK3DYdvc9B+9baHhtpDw6SLhcC2wHNogcn3PM/es/JxhpR5up2wN/vVjacUuoovEiWORRsUGc461W0hr7h7Jwua6ZxIUddWAdX/ANqnt7pdLtC/kYbvk77/AN623C7uHiFtdRSLoLL50PP3B615XxYScL4nPFbzPgkMc43zvuPrRFZ1rXPegcFUvPpfUyYJO+SGH9aofiDjSXNinD4TqQSGRm7Y2AFUFxcz3GgTOW0jboBT4bC7uEDRW0rKeRVDg1qQLv4Xt7RUk4jeqjiNtMCPuC3ViPStHxHi891ZRs0jyaToyWwc9Nh6bVno1e04LHFIpieN/OG6auW1D213Okp1KqQkjVqO5x2H9aqI1FvJP+Feyv8ATBLcLqjEh5qduVYO9tzZ3stsxBMb4ypyKseIXM41TyTtMFIwSckZOwoOxhbid6890QsQOqQrtn0H2qmm+CFsrq/jQQRMyKzFpMYVfc1JIG4ZbeF4xGrzFhkAHtn2q4F+WK21nCNAxphUc/p196uobWytws1xCJbpRtGxDJH9O9TMjHWvAOLcQjFzBaOtu2D48rBFx3yeda2V4La2MEMol0lYy5OxbG5223p13xOS4JUhZUIxofl7VmLq5mg1vE2gMctHpyv2q3TkGzyaZNJPLcDfY9ql81wkcTu5GMKxbAB59+VVTcVZreOaaJJCWKh0bGPpQc17LxBltY0EaSMBzyT9aMC5vYpWuHk4lCiWaR6DITnWANtIzz9BWZS2COv4ssg56QPNj+lW3D7a3sFEk4WS5HJcArGPT1qaW1TiTRpGQspYdM7dTSVp8O8O4XdZlt7BBDGPPNcsWwfToTVhdz8ItQFiiLbbBfLk9yBVbf8AETFCltbeWFFAAxjNUpkY8zn/AJ3q9a0S8kbMWOTnfINdQwOBjNdViVEvOoG5jO1TSnc11ug3lI8o2GT1rVCTH4eAqefNvfoKDYliS3M86knkMj4zkDf61CRvv96DC+3Kl6YAHvSYxVjwa0iuLjVcAmJNyo/UegpVpnDOGvfamDBYk+Zm6nsKK41G9oyQKNMOMqR1oq8mjwI4lEcYBwo5CrPhNlHLbfiOK5lhUjwYm21HufSs6NZqz4Re3qtLDbzNGN9aoSKubGxl4dFHdeBoaRsI0q8vXBrUP8TvbxqtmfDC+UBFwo3rMccv7u+n/EPPqYDYEbDHpVuqiRxZbW7lMVsjS5IaWQls99ulATcRkkmLySa8EE6l2P0qna7didbYOcnHU02WfUAWcH071Yu13d3urg8razr1BVAGPcEVnluGfZ/MQNjSSTO8QiU+XVnHUmrbgNqILqN5IhJcMcRJzwTyPvTkhX/wrCOHWTX1wjfi5SRCHGPDQdfcmr6G3ivYD4xOts755nvQPGtSyqhYMyINRHLND2N+0JyTkE71gG39lJZvuSFI2IqXh1/LCxiyNOep/wCGryGWG/gCyAMcYGwqjvrB7WfXoPhBvmFSs/jQWekyxvEWD6SDnbY15t8URPHxq4V1IJIJyMY2rf8AD5SY9gSMbbb1m+PLDxn4lnmPmjRFjwNssowc/WqdU/AHw5YWzx/ibpBJuRGjDIGD83rWwteJiCMKUDrjl6e3SqeSMIkceyKNvLjYUOZEQBFcnJByd9jTbrO03jQ8Z/xUKLp541bg1mry4lDEAAbAnbOK0cmHjdQcBRkZ70LHcScPgAjCqtwxyQBvjbf71RM1I8kjBWYtvsOVaHhdlPPLFw21AD/Mzk+Ve7E9hVcluDdtPpMaKNZGMDV6f71reFQmw4cX2We5GuRyQNKdBn/etVXvpYQ8OtrCBltyu64kuG5uf6D0qrvbtWLCAkqP1kY1H2qO4nZyULEIe4xk96ZIviRgqQD3AzWUgS6lD5bBbO1STQrcKskJCv8AqUnc1A2liSDg9utLA5RtPpuvX7UgZxy1jThU0SxBPBCOGIwW71nLOTwnSbkU3BGxqz4/xE3MMdoHBIIaQg59hmqWd1hPhg8gMn1qmnl/IWa5Yk5J3PU0Zw9pAviqxGvyDH8vWqaQs2TtV5BpS2t1TchAT1361YEtyqg4XcDvUPIg9PSlmbVKxGwJ2rgR35daY1D13FdUiP5Rhc+uK6kqXSZJAq7k065cIojTkowBjn3NS6fBi1EgO4yPQUC51HJO/aqsxGT16ClG/LcnlRVrw+5unGhNKk41sMAVp7W3tOF2zJFpaZtmlYeb6dqr0dZAxShgpRlOeRGKugv8Os186GWTc45rRr8L1trdizNyVd8/TnRFh8JXV9cLJfA2cI/Sd3ce3Qe9Fur13A+FRzIL7iSqYTvFEWx4mOZPpUfFb9pZiU8oOwCjYe1b+H4f4VcwhEDEKMAM5wPtQsnCuD8JiZ5rJTMpwCGJOD2JO1ZpxkOGcL8ch7+6/DoyFgsaa3x3I5D60dP8PQT8OkbhlzJcSA7CaPQCPTrmn3F5Bb+XhZRTIcvOx1H/AE0n8ZeOGNw8DaJAGaJMKdutGqZPWF4pY3VkyG6t5ITICRqXGaBBzsB5q1vxHxJuI8OkSfLGIqyHAOGPYjpWXtlAYvsTyHpXTjdh6wTa+HaHVKheTpjp7V6BwOC34VB+KkQSXzqCobcRA9PfvWK4NbC44rbh9wra2GM7Lv8A2rT3N5rYkldRJJPesVmXtPcMZnLOwy7eYmh54Sq5GrJ5k5OBUcU5JDaskdMVYJ57fJ/V5QcZzQAVtdywyrpkOxz5etWkF3JO2hzsQSQxoCe0IHiR4YLtgDFPtVlNwixgZz1PzVEZx2+/g9kpjP5s6mOJc4wccz7VS8JMdtbgklnPXrv1ofjvEP4pxlVQ5gtl8OM/zH9R+9O8TQMHAI5bZpk+i34mu7lpQcltJ5g9DQZfSmN9umacZPLhjz696GuCOYwSKQXxyjA8+nOq7iFyS0EYOdAJI6AmnXExRC3NjyoBdUsmCcsx3NWGLrhqmeW3WfdNQd9ttI6Vb3ly1zOWPlycjB+wqq4M7PNMEJACZ052xRbuc5K+x/zVQ5SdegDOc4OKntrgayWzvkAf85ULIWzjOMjbNOwoUKCScZ/4akfMqlzzHYjmPShr6c2ltnUPEfZFPPHVqsIIFWM3F0QkC+ZmY8h/esxxS8F1eyTAeQn8tTthem1GdmT6akoiUyNzxkepoEyl3LvuzHJzSyOzAsT/AIqJEkkbCKzHsozW5DIm1eUg1dxPmCHkToAPpVbHw6ZV1XA0DHInBolJRGuSPKKqKMIJGOnPNczJEheRwAPTBNAniGdo4y3qRRFvdTsF/Ki2OQTHlvvQiPxNg2FYqo5Ba6rRbq5KrmTpt5RXVJTsk13KVRc55+lTiG2sgPEUS3DHyqDtUt3eR2qGK0HnxgvmhuEo0ty0xGtl2X1J5VXtLiHWFUP5rhjhVXknoBWn4J8KpPifjEjbnIhjP/6ap+CcFitoRc3kgjnY7tjOkdh2NS3nFYoEEVs3lA+YnBO9ZMjTWlpwvh8Hh28NtbjHPHmP9aoONtDco+mZii/KU8uD79apTxMa8s+n/Vv/AM+lWcVxaXVv+WwEpGNqNa0Hw+/ktiDC+kA/q5E07j1/LcWPjk6gj4bSMYyNjVdOvhSac6D3JAB+9RpeRSRTQyFRHKuC2eR5g00bnTLNdA3UiDIXVnSTypXuGRQoYqCetV9zL4lwzbYJ2x25VExztWsGCbu4LwmPVqywOQegqCPYDl6UzI+1L0/tThXvw2hRbm6PRRGu/fc/0owsHY5OMnYCouGRtHwpRIArOzSKDzIJGD+1PUjPIBs99qxWUmnwwCV+3Kj7OT8nQxyDuP8A7Q0MWvBYBQDnVzFHWSxAPM5Koo8v/t9aEMjXUjAkbDrttVXx7iKWVi8cC6J7gFVYNuqdT9a694isH50vlhGwUDcnsO9Za7u5L+5aeXAz5VUclXtVJrQjhw0gN16UfqU52254IoK3YIu/PNSvKBua1WD5WAG22aGkkCq2s7Dc02e5UZ39u5qvlkeU77L/AC/3piRzSmaQtnbkvoKRMgs3piiLawuro4t7eWU/+ik1e2nwVxi4jUvFHADv+a+/2FJV3w5c+FfSlwNJiIOem4q2nYBtlHf6UI3C04ZPKqXQuCAFZ1GkZ6gf3qVJAF1ONON8k4x9azaEywo36dsZNGwWqspmkwUU9vmPYVV/xW2iXSp8b2yAPr1qOTjFzPjBwByCnAFCEcUgv+JuImeK3tU3WMnOT3OOtRQfD1kozcXMr5/8WFH70yN5HOTzPWjoIXJAzy507cOpoeFcJgCkWSSlf1SsWp08qupSCNEgHJYlCj7AU9QFY42JHOo5GgDFnAbqOW9ZCouItXzBm32HakNmcbxnfHSrF5Uz0AI2C1E8wLjSdsc80oF+CVTnYd6kjj0kbgKBzpxfrgZ9edcniSPpjBY56CtFMNIGPL9q6nrb4H5kyq3UAZrqkzUhbfIB3rXfDFqtrbrcTEDB2HLLf4rP2Fi91dKuwUb5O1X1xOyYgjGEQYx61cqM7Wd3xN8NmXPbBqqluH1ZDas8qgL6/IQuen19a5IpdiQMbge9Yh1O35ijcZP/ADlUkdxJbupjO46g4+9DS5iIz1+mKjMuWxkk9TnlTiH8VmlktY5JMHJ3GOfaszeX+UMUBzsQ0n9BVhx2+KWMdmjDUxyfRazwBO3StcY1hCSScfelJIG9L+nbkKbpZ2AQZ9BvWi7WWONgKns4XuLiKFQMuQPp1qS34Tfzj8qzuHPcRnFHQcMvuGSiS/ge31oQgYDJ3ooqzmkdnw2+nkByAHSkjGWBzhSNqhi8V3VUzntirJLSzhKtLxA5x5ljUYB7Ams3xmOxI+mOMEgjfG9B3XFYbUujEzuvONTgD3brRNzPYmMor3Dodiok05+1Vbxwsw/C2kcek5BILH96JErJ5p76Uy3LkjG3QY7AUhGFHTtV5Dwm4nbXIhDN3GM/Srq2+HlwPFGSOnLNOyJi0acnSNJz0yaLtuG8TvdoreQjpgECvQbbhVvbE/kRhsgbgbirBZfDCoo9j/8AKv0ZGJ4f8EXsrK946xqdyM71qeHfCXCbMKXVZJATkv39qNeRwvlU4O/QYpom1SefAIByAf3o04sIo7aABIkjAAyAu2PtVN8RcRCRG2ssF3HnfOAB6U24uAhd1bzHY5O4qnkTWWZtsDljNB3FJJGwYqFOT0IqvurWe4mOAdCnAyOZrTNFrBbSAueeN6IWzGA0mrLDHanXPGQi4YdixAPY0bDw0lc+Hle/+a0n4UBcIFx6YpptsPkkg457DNWnFZDaCMAEgdgo3P1ohITg4QkHv02o4IqgFBv12pRg42yerdqkrltZWGdDHPYb/eoHtnA2bSRthlG9W/iQR5NxAsgHU52qSdrC+tJUjsYkdRkPHsy/3oMjJ3CyxthwB711tFNcsfCQtjm+wA+tHKbaxRVeKO4nQEs7bqT7dKEveJyOoM8qon6UQY+wrQSNbw2+8sviseSRcvvUc92EGlmESHlGm5oDxppzi3Twk6tzY/2om24fhgebdS3M/WlEFxIfkgGnoWbc11Wkdumnr9q6pNHN8IJbPO/D+IRMNP5aOpDL1wT1NYqWdtTawdYO+TvnNaKy4vI07FpGBxqHm6isfLcfibqSRc6pHLaR6mjLaevgyJiz5BIxufSrUZtrbx5dWptogeo60LZ2yW/mu1KIo1SMRyHb60FxHilxfXH5MZWNfKgfoKhE0szSFpZ5CCdySKijuYmyFnVc8ifNmh4rCe5IMzMfervh/BwoH5Y9Dypwq2DhC3DsxkmkJ5kIBmrmy+FoJAryo5/1MauLW3WMKfKrctmqyUkbeJGCBgb0XkoGsPhfhq4C2UcjZ5lc1dWvDIIQfDt4IADtqUDlVtwu2jtYhkDxjuTjaiZ9wfFgWRexXOay1GZa9tHgd4rxAFODgHY43rEcZvlvuJxBtalU0/mkYb1HpW24v8PrHbS3HCFZgAS1uwBIB5kHrgdDWMeJWVRKrFc+UHmPamTaOQS4tLh7hfwwKoVBLZ69d6gFjIZCrkZ5ZzVpDEI+eAoG3f8AajooF1glCMb/AC71rkzilt+HluStv1xVvacPKgKU2577feitEIGAWAGAAO1Tp4QZQA7EjB3/AK1k4mt44lTDaQB2HL0olHABClBzzgc6g8QJkRrHj3G1ReMpGG37kDahpYDWSQUycZzgU2TyJqMZU9MUB+KQEAb52Izjake8QqPOQV/SOtQ0WTqIwZP2NIGj3JTOdvNQBvhjYkMdgMk/XFdJIQ+hgcjnualqaaDU2uNgwwcZOKhMHnJmIUA4IUA7UqzBjmMbd2OKZJIzqcldsnapHx6VCgKq78+v+KdJoXOHz/q5/wCTQ8cgX5ScAczXPK7HIUYxzJ51BISBzK4HaonbcNqOTtnPKopZcczgetQvICNSv5TnYjaoJHkbUPMD1OedJrcg8iD0PSoTIrghlwT/AC1yyKNsnOMjO+KYkc02k5c/XTUEk7iQeChIPM4yD35UsiNJujjA6NtTUVozgRtHk7sH6VBW3FlxIsRBayuh+SUjp7UtrwK41rJeEljzJNae1SZygErDbYtk7VLPC0cJYyxhT/N2p0ztTRWKwbjfPMd6eQqbBSCds9qImDoxHlK8gw5feoC4Lc8/tVCfHGpXLHST3rqaCByB+1dSgl5wnifDpzBeWk1uxGNTDYj0I511jaeCdUUeWJ0rtzNWvFL25ufLcXEjoDnDsTio7a8Fu6XWoNIAQqEbKO+KLWbIS/t9UQto8sAcyt/M1Qw8PiiGSOY5A1cW9xb8SkQTxIJX8oki8pJ6bVVvK1s7RPFpYHDDkedENFJbLGBsygHv/SiU8Mga1kYgZ3JAqqNyykhQMgY6g1zX66TnIPLf+9Ji4EioSxZUA6Io3ruHXEMl9EDqJBLlj6b4qhe8YJjQe47GoLW9aK+hZm0gkjn3FWLXpcN3I7F0YovPJ61Y2/GE0/nK7IDjWTzrz2biLQPoiYoE6A0kN/JfMyPONZHlDHme1B/T0y3vLVyrI4G/U/715/x2xis+MTRrrKO2tPNtht6s+D2HEYFYPaoI5uSeOC3uBQfxgjpPZKyDVHGULHrWuPq3YgtYE1jSmPUYpbwmI4DnHXJ5Gq4cQACx6gvTJNdE0x3jeOTPPDVXuswWLkg4Uqc9COf1pSJSuouoBHIEE1BC5JCsir9KSYwjmufZsUYk0jciuWOcMMVGwlJ3jKnpvj96ZFOAp8PCnPenPKWO8ueu3P6VJ3h3AyvlKnmAevSlCTjVkx8wOdR+OADhixzuCK63Zp2CKCMnA2qQ21jeENPIwzyXGMGhWAZyzsxJByPWpbyXDCNB5E23ofXp5aVO5z/ipJdsKFRVwMe1MZyG2JyAegqMytgHAPtTTICuDkdjjrQkusZyE5GmPIQTpGOwqMFwcNvjBNdvsVZQR9KUd4gZcaMj3qNtCkkoR0yDyFdKwf5S2oHoOdMcylMLICv2xUEbKhc4Zi3QelRmVlGh4ywPLJpWZsAMrA53wahZydSl9WRtmrEaZAQdORvyoq0Y41MBgnt1qvdgpGyjtg7U6GbQPKRnOdqsDWcMjiMDNI2FG2rSSSemcdKqLq8voJGFzAuFP/cCHB+tWPwlxULaSwSAA+JtvsRgVe/xaI5VIxpPMsuQar63PGJF07OA4KqygBSNhjpTY2P6hkDtzrccRiNzaZlEU1mWDEBcFT32rJ8Q4bHB+ZZTGWMHBUnzL/emGyoAgYZ++1dRtnw+e4hEkYOk9xXUjKl4gY7aN5VYlE+Ycgx6KO9U8h8YmYEAsSeg29KL4tcNxBGQgBRjG/T1NU8UhjBGkMF5HNZnFYu+GlkdQXwR/wBsZxv7+1P+IJ/He3lLgSuhDZ54zt71ULIGIMhBHUA7mmTyGaUuVZdsAZ5AVZUfkE4LEDpS4/kkU/6tqYqyAbAEdaUrv8vLninFhkqtz1Ae1CSpyOd6MaM4JAIz61DJGSOVOLB6yC5tkkyNZGGxtvTuGkpfo5VcrnAddgaqVMkDEquQRuM4zVlav47AjWGA2JGP3qxZWjtOKXcMkkgceKSQCBsKhmv1ld4bwhxJG5Lk4KMByHrVa/EoYC0bK0jEeZx3qBrwy5ECOWcFWdh5iOWKZOliKOeTSMsGHPerbhfCr7iW/DreRyDhmGyj68qM4HwT8TOq3RXwl3ZMA/ftW9F7DbRLBBGFjXYKgxWVOLKL8D8ZKAv+HG3SX/FVvEfhrivDEMssDMmPnjw2PfH9q9Ksbl5DldgvzE8hR/4mAEZfBI6cqta/MeIplfTNOYtpy2COQr1Hinwpwji0/jprgkIOowgYJ74PWsdx/wCEbvhUTTwP+Ktl+ZlXDJ6kf1qZvGs8zD9O+N8Y50bZExxyTMM4XCj1oBYyzaRkL3FWl8Tb2ccAIy3mNVEgEklvPHud+VLpGkDfOMYpmSACBt1pWzjGM43Bx1oOEIYfqU7/AH9qTD4OQGU+lK2C3lzjGK4ZyBnYnenFh6aRk4wdzUT5YHIwe9K3QKMkelNKucA5UDtUsIMDbA7b9aQahjZRvt1A96Rsnkpz0PfamMpYZAPaoYOtrezmbN7O5HUoBUL8BuOK3FxHwKNpkixl5HC5PYUEwct3I6nrVjwG8/CSXELPoLv4kbM+kHbcGrF4AT4V48ZSjcOlGDgliAPuaLj+Dr0HF3cWsBI6y6iPtRl1x9XOTcPIQcDQpIoCTimolgkjZ/mbFSvFYcP4FY8PZxccU8UsuNMS6cfU0bHPwq3OmGJpCeWtyd6y0l/OZAFVFBP8ud6azXZbLyMPYYowxsF488aaLeBVU7aQKEmvZ+JSi20rEg3kIAG3aqW2/EsN3Zj0GedXP4aSysVPOSVvOcch2zTjQxLqS2URxRIsY+XJ6V1CRu4jAIJx6GuqL//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8" descr="data:image/jpeg;base64,/9j/4AAQSkZJRgABAQAAAQABAAD/2wBDAAkGBwgHBgkIBwgKCgkLDRYPDQwMDRsUFRAWIB0iIiAdHx8kKDQsJCYxJx8fLT0tMTU3Ojo6Iys/RD84QzQ5Ojf/2wBDAQoKCg0MDRoPDxo3JR8lNzc3Nzc3Nzc3Nzc3Nzc3Nzc3Nzc3Nzc3Nzc3Nzc3Nzc3Nzc3Nzc3Nzc3Nzc3Nzc3Nzf/wAARCACgASQDASIAAhEBAxEB/8QAGwAAAQUBAQAAAAAAAAAAAAAABAECAwUGAAf/xAA5EAACAQMCBAQEBAUDBQEAAAABAgMABBESIQUxQVETImFxBjKBkRQjQqEVUsHR4XKx8AczU2Lxsv/EABgBAQEBAQEAAAAAAAAAAAAAAAEAAgME/8QAHBEBAQEAAwEBAQAAAAAAAAAAAAERAiExQRJR/9oADAMBAAIRAxEAPwDz55G33qMyHPM0xzvz+9Rk74zXN40hkIPM0hmO4yd6iz1zTdQ1bnFRFwFpJkRcnJo3itwVEUIbkMn3qDhEamRncgYGNzy70LeT/iJ5JM7MdvapR3isDzOTXeMcjc1Bn19q4+u3pThTCU55ml8U88nJ2ocnrU1pCbiULnCjdj2FCWNo3gWpmYkyy+VAeg71GC07lQzeHGNTHP7VHcSvI40b/ojHaiFUW0ekkaUOXOfmaig+5uvAiwpIdhgDlgVW+K3Unf1qOaVpZGc9Ty7VHmlQR4zdyKXxmA2JqBTseuK4k5qIjxWxjJFKJTjY0Nqx1504E96glMxA3pTKe59qg+xpyjNMVTeM38xOOWacJm71Bt0ziuB5k1UCGlblk00THbzEYqAtjrSau1CENMwbma4Sk/qO9DNk+9KuwIGx6mlNHMxX4YjySMzjYe1VAc8tR+lF3TEcEt05jxM/tVXnBx+9Zi+RO0h5Ak0wykHmc+tMJ9fakO1OhJ4jdDXeKe53qAt6imluuaknMxDcztXGY9zQxY86QsScZqQjxmzklq4StnmaH5da4HfnTGoPSU6R5jXVAny866klkODvj61ESRjpt0p0hOTURPasslY5pMEHNJvUtrD404UnCjdiegqOLCMC2sGPJmXGO5NVZOKO4m41JGD8oy3vQOQQaIoTNJv6V1dk5rWopz250aoNtbeHsJJPm9BUNigLGaT/ALafue1GwIsoe7ui2knCKBux/tWbVeyWyFBrK+YjCg/pHU0NdziTCJnCdT1NOu7k5IBzI/PsB2oEEnJq9UOJ612ewppJwDXZyedJOVsHalLZPem5pcb5FSKpz0p4yBvimLsdiKmtrea6nWC2jeSRzhVUZNTOH2VpPeXKW9rGZJXOAo/5tW1sP+nr6A3E+JwwlhskK6yD6nlTeGW9hwWExgyTXZwJpFIVT/6g89PfvVxbyy3VuSsau+QHSMnI7bf1rN5GRTT/APTfiYXXbXdnLCdlYsVyexGNjWX4twq84Tc/h7+HwpMZG+Qw7gjYivU7e9nsuHPBJCVCuXRmy2BkAjn61R/9QHgueB2lxp/NWTSh07AY3HpVpsecspH9ab12p7HJNWnDvhji19NoW1kiXrJcAxqNsjfHWtMRVbjHIf1pcZBNXXF/hq84VD47Mk8QOGeIHyn2I/eqjKkEbfepXR98SeHwoNsMf9hVWcg/tVjxByYIV6AmhLW3e5c4wsUZ87nfT7dz6CiKICxAyBiiLO2uL6dbe1haWVuSpuTR01pw4Roym6BOAcsp+vLYelajgXBI4LDWJtSZ/MdNvEb+3+atFZ5vhLjKxPLLbRxRoMszyrgemxJz6VS3FtNbzeFLGyyA/Lg716rPxiJLeOK2jhVYz5ZI8A/7VTXfEJ1dvHhLRHBW4LAsg6lWxkUfprHnrhgSCuCDggjGKQDG9W3xBazxX0lxPKsoncsrg5J7Z+mKqjgVpE59KUDka4b7VLBDLcSBIIzI/RVFKPjBK5C11a62kt7C3jtlVRoXzagCSeprql2x8uCdqiYjHvzp8hzkf0qFs74xig444HPtVlaIILcSOPM3mPsOVBWsYkmyw8i7tn/apb6csdONuZ6fSilDI5kYs2dTUwGmLse9KfQDBpOFOB/ilRTIwVc5O1NJyaP4bBt4ztpGPmI+UdTUKkWJCyxO+mGIZkYfqPYVHeXZYggYCjEa74UU27ulchY10xL8i9T6mgixds7lie3Oid+iRxYt5icnrk1x36b1fWfw2/hiS9dlYjP4eLd8ev8ALVncfCNpOsdxZXgt4WA1R3G7A9SMVbD6x2efpR3C+FT8SdhEUSNT55HOwqfifBJuHsWWWO4hBx4ibb+xpllN4FsFGRknJzirVehP8Hs4lZZb1nkH/jTy/vUV5wgwostpOl3ExC5jB1BuxXnToWErhApZy2wAyfatLwm3m+HInmuoUE0zeRCQfCXud9j27VnQC4N8Ik6Z+MsYUPK3DYdvc9B+9baHhtpDw6SLhcC2wHNogcn3PM/es/JxhpR5up2wN/vVjacUuoovEiWORRsUGc461W0hr7h7Jwua6ZxIUddWAdX/ANqnt7pdLtC/kYbvk77/AN623C7uHiFtdRSLoLL50PP3B615XxYScL4nPFbzPgkMc43zvuPrRFZ1rXPegcFUvPpfUyYJO+SGH9aofiDjSXNinD4TqQSGRm7Y2AFUFxcz3GgTOW0jboBT4bC7uEDRW0rKeRVDg1qQLv4Xt7RUk4jeqjiNtMCPuC3ViPStHxHi891ZRs0jyaToyWwc9Nh6bVno1e04LHFIpieN/OG6auW1D213Okp1KqQkjVqO5x2H9aqI1FvJP+Feyv8ATBLcLqjEh5qduVYO9tzZ3stsxBMb4ypyKseIXM41TyTtMFIwSckZOwoOxhbid6890QsQOqQrtn0H2qmm+CFsrq/jQQRMyKzFpMYVfc1JIG4ZbeF4xGrzFhkAHtn2q4F+WK21nCNAxphUc/p196uobWytws1xCJbpRtGxDJH9O9TMjHWvAOLcQjFzBaOtu2D48rBFx3yeda2V4La2MEMol0lYy5OxbG5223p13xOS4JUhZUIxofl7VmLq5mg1vE2gMctHpyv2q3TkGzyaZNJPLcDfY9ql81wkcTu5GMKxbAB59+VVTcVZreOaaJJCWKh0bGPpQc17LxBltY0EaSMBzyT9aMC5vYpWuHk4lCiWaR6DITnWANtIzz9BWZS2COv4ssg56QPNj+lW3D7a3sFEk4WS5HJcArGPT1qaW1TiTRpGQspYdM7dTSVp8O8O4XdZlt7BBDGPPNcsWwfToTVhdz8ItQFiiLbbBfLk9yBVbf8AETFCltbeWFFAAxjNUpkY8zn/AJ3q9a0S8kbMWOTnfINdQwOBjNdViVEvOoG5jO1TSnc11ug3lI8o2GT1rVCTH4eAqefNvfoKDYliS3M86knkMj4zkDf61CRvv96DC+3Kl6YAHvSYxVjwa0iuLjVcAmJNyo/UegpVpnDOGvfamDBYk+Zm6nsKK41G9oyQKNMOMqR1oq8mjwI4lEcYBwo5CrPhNlHLbfiOK5lhUjwYm21HufSs6NZqz4Re3qtLDbzNGN9aoSKubGxl4dFHdeBoaRsI0q8vXBrUP8TvbxqtmfDC+UBFwo3rMccv7u+n/EPPqYDYEbDHpVuqiRxZbW7lMVsjS5IaWQls99ulATcRkkmLySa8EE6l2P0qna7didbYOcnHU02WfUAWcH071Yu13d3urg8razr1BVAGPcEVnluGfZ/MQNjSSTO8QiU+XVnHUmrbgNqILqN5IhJcMcRJzwTyPvTkhX/wrCOHWTX1wjfi5SRCHGPDQdfcmr6G3ivYD4xOts755nvQPGtSyqhYMyINRHLND2N+0JyTkE71gG39lJZvuSFI2IqXh1/LCxiyNOep/wCGryGWG/gCyAMcYGwqjvrB7WfXoPhBvmFSs/jQWekyxvEWD6SDnbY15t8URPHxq4V1IJIJyMY2rf8AD5SY9gSMbbb1m+PLDxn4lnmPmjRFjwNssowc/WqdU/AHw5YWzx/ibpBJuRGjDIGD83rWwteJiCMKUDrjl6e3SqeSMIkceyKNvLjYUOZEQBFcnJByd9jTbrO03jQ8Z/xUKLp541bg1mry4lDEAAbAnbOK0cmHjdQcBRkZ70LHcScPgAjCqtwxyQBvjbf71RM1I8kjBWYtvsOVaHhdlPPLFw21AD/Mzk+Ve7E9hVcluDdtPpMaKNZGMDV6f71reFQmw4cX2We5GuRyQNKdBn/etVXvpYQ8OtrCBltyu64kuG5uf6D0qrvbtWLCAkqP1kY1H2qO4nZyULEIe4xk96ZIviRgqQD3AzWUgS6lD5bBbO1STQrcKskJCv8AqUnc1A2liSDg9utLA5RtPpuvX7UgZxy1jThU0SxBPBCOGIwW71nLOTwnSbkU3BGxqz4/xE3MMdoHBIIaQg59hmqWd1hPhg8gMn1qmnl/IWa5Yk5J3PU0Zw9pAviqxGvyDH8vWqaQs2TtV5BpS2t1TchAT1361YEtyqg4XcDvUPIg9PSlmbVKxGwJ2rgR35daY1D13FdUiP5Rhc+uK6kqXSZJAq7k065cIojTkowBjn3NS6fBi1EgO4yPQUC51HJO/aqsxGT16ClG/LcnlRVrw+5unGhNKk41sMAVp7W3tOF2zJFpaZtmlYeb6dqr0dZAxShgpRlOeRGKugv8Os186GWTc45rRr8L1trdizNyVd8/TnRFh8JXV9cLJfA2cI/Sd3ce3Qe9Fur13A+FRzIL7iSqYTvFEWx4mOZPpUfFb9pZiU8oOwCjYe1b+H4f4VcwhEDEKMAM5wPtQsnCuD8JiZ5rJTMpwCGJOD2JO1ZpxkOGcL8ch7+6/DoyFgsaa3x3I5D60dP8PQT8OkbhlzJcSA7CaPQCPTrmn3F5Bb+XhZRTIcvOx1H/AE0n8ZeOGNw8DaJAGaJMKdutGqZPWF4pY3VkyG6t5ITICRqXGaBBzsB5q1vxHxJuI8OkSfLGIqyHAOGPYjpWXtlAYvsTyHpXTjdh6wTa+HaHVKheTpjp7V6BwOC34VB+KkQSXzqCobcRA9PfvWK4NbC44rbh9wra2GM7Lv8A2rT3N5rYkldRJJPesVmXtPcMZnLOwy7eYmh54Sq5GrJ5k5OBUcU5JDaskdMVYJ57fJ/V5QcZzQAVtdywyrpkOxz5etWkF3JO2hzsQSQxoCe0IHiR4YLtgDFPtVlNwixgZz1PzVEZx2+/g9kpjP5s6mOJc4wccz7VS8JMdtbgklnPXrv1ofjvEP4pxlVQ5gtl8OM/zH9R+9O8TQMHAI5bZpk+i34mu7lpQcltJ5g9DQZfSmN9umacZPLhjz696GuCOYwSKQXxyjA8+nOq7iFyS0EYOdAJI6AmnXExRC3NjyoBdUsmCcsx3NWGLrhqmeW3WfdNQd9ttI6Vb3ly1zOWPlycjB+wqq4M7PNMEJACZ052xRbuc5K+x/zVQ5SdegDOc4OKntrgayWzvkAf85ULIWzjOMjbNOwoUKCScZ/4akfMqlzzHYjmPShr6c2ltnUPEfZFPPHVqsIIFWM3F0QkC+ZmY8h/esxxS8F1eyTAeQn8tTthem1GdmT6akoiUyNzxkepoEyl3LvuzHJzSyOzAsT/AIqJEkkbCKzHsozW5DIm1eUg1dxPmCHkToAPpVbHw6ZV1XA0DHInBolJRGuSPKKqKMIJGOnPNczJEheRwAPTBNAniGdo4y3qRRFvdTsF/Ki2OQTHlvvQiPxNg2FYqo5Ba6rRbq5KrmTpt5RXVJTsk13KVRc55+lTiG2sgPEUS3DHyqDtUt3eR2qGK0HnxgvmhuEo0ty0xGtl2X1J5VXtLiHWFUP5rhjhVXknoBWn4J8KpPifjEjbnIhjP/6ap+CcFitoRc3kgjnY7tjOkdh2NS3nFYoEEVs3lA+YnBO9ZMjTWlpwvh8Hh28NtbjHPHmP9aoONtDco+mZii/KU8uD79apTxMa8s+n/Vv/AM+lWcVxaXVv+WwEpGNqNa0Hw+/ktiDC+kA/q5E07j1/LcWPjk6gj4bSMYyNjVdOvhSac6D3JAB+9RpeRSRTQyFRHKuC2eR5g00bnTLNdA3UiDIXVnSTypXuGRQoYqCetV9zL4lwzbYJ2x25VExztWsGCbu4LwmPVqywOQegqCPYDl6UzI+1L0/tThXvw2hRbm6PRRGu/fc/0owsHY5OMnYCouGRtHwpRIArOzSKDzIJGD+1PUjPIBs99qxWUmnwwCV+3Kj7OT8nQxyDuP8A7Q0MWvBYBQDnVzFHWSxAPM5Koo8v/t9aEMjXUjAkbDrttVXx7iKWVi8cC6J7gFVYNuqdT9a694isH50vlhGwUDcnsO9Za7u5L+5aeXAz5VUclXtVJrQjhw0gN16UfqU52254IoK3YIu/PNSvKBua1WD5WAG22aGkkCq2s7Dc02e5UZ39u5qvlkeU77L/AC/3piRzSmaQtnbkvoKRMgs3piiLawuro4t7eWU/+ik1e2nwVxi4jUvFHADv+a+/2FJV3w5c+FfSlwNJiIOem4q2nYBtlHf6UI3C04ZPKqXQuCAFZ1GkZ6gf3qVJAF1ONON8k4x9azaEywo36dsZNGwWqspmkwUU9vmPYVV/xW2iXSp8b2yAPr1qOTjFzPjBwByCnAFCEcUgv+JuImeK3tU3WMnOT3OOtRQfD1kozcXMr5/8WFH70yN5HOTzPWjoIXJAzy507cOpoeFcJgCkWSSlf1SsWp08qupSCNEgHJYlCj7AU9QFY42JHOo5GgDFnAbqOW9ZCouItXzBm32HakNmcbxnfHSrF5Uz0AI2C1E8wLjSdsc80oF+CVTnYd6kjj0kbgKBzpxfrgZ9edcniSPpjBY56CtFMNIGPL9q6nrb4H5kyq3UAZrqkzUhbfIB3rXfDFqtrbrcTEDB2HLLf4rP2Fi91dKuwUb5O1X1xOyYgjGEQYx61cqM7Wd3xN8NmXPbBqqluH1ZDas8qgL6/IQuen19a5IpdiQMbge9Yh1O35ijcZP/ADlUkdxJbupjO46g4+9DS5iIz1+mKjMuWxkk9TnlTiH8VmlktY5JMHJ3GOfaszeX+UMUBzsQ0n9BVhx2+KWMdmjDUxyfRazwBO3StcY1hCSScfelJIG9L+nbkKbpZ2AQZ9BvWi7WWONgKns4XuLiKFQMuQPp1qS34Tfzj8qzuHPcRnFHQcMvuGSiS/ge31oQgYDJ3ooqzmkdnw2+nkByAHSkjGWBzhSNqhi8V3VUzntirJLSzhKtLxA5x5ljUYB7Ams3xmOxI+mOMEgjfG9B3XFYbUujEzuvONTgD3brRNzPYmMor3Dodiok05+1Vbxwsw/C2kcek5BILH96JErJ5p76Uy3LkjG3QY7AUhGFHTtV5Dwm4nbXIhDN3GM/Srq2+HlwPFGSOnLNOyJi0acnSNJz0yaLtuG8TvdoreQjpgECvQbbhVvbE/kRhsgbgbirBZfDCoo9j/8AKv0ZGJ4f8EXsrK946xqdyM71qeHfCXCbMKXVZJATkv39qNeRwvlU4O/QYpom1SefAIByAf3o04sIo7aABIkjAAyAu2PtVN8RcRCRG2ssF3HnfOAB6U24uAhd1bzHY5O4qnkTWWZtsDljNB3FJJGwYqFOT0IqvurWe4mOAdCnAyOZrTNFrBbSAueeN6IWzGA0mrLDHanXPGQi4YdixAPY0bDw0lc+Hle/+a0n4UBcIFx6YpptsPkkg457DNWnFZDaCMAEgdgo3P1ohITg4QkHv02o4IqgFBv12pRg42yerdqkrltZWGdDHPYb/eoHtnA2bSRthlG9W/iQR5NxAsgHU52qSdrC+tJUjsYkdRkPHsy/3oMjJ3CyxthwB711tFNcsfCQtjm+wA+tHKbaxRVeKO4nQEs7bqT7dKEveJyOoM8qon6UQY+wrQSNbw2+8sviseSRcvvUc92EGlmESHlGm5oDxppzi3Twk6tzY/2om24fhgebdS3M/WlEFxIfkgGnoWbc11Wkdumnr9q6pNHN8IJbPO/D+IRMNP5aOpDL1wT1NYqWdtTawdYO+TvnNaKy4vI07FpGBxqHm6isfLcfibqSRc6pHLaR6mjLaevgyJiz5BIxufSrUZtrbx5dWptogeo60LZ2yW/mu1KIo1SMRyHb60FxHilxfXH5MZWNfKgfoKhE0szSFpZ5CCdySKijuYmyFnVc8ifNmh4rCe5IMzMfervh/BwoH5Y9Dypwq2DhC3DsxkmkJ5kIBmrmy+FoJAryo5/1MauLW3WMKfKrctmqyUkbeJGCBgb0XkoGsPhfhq4C2UcjZ5lc1dWvDIIQfDt4IADtqUDlVtwu2jtYhkDxjuTjaiZ9wfFgWRexXOay1GZa9tHgd4rxAFODgHY43rEcZvlvuJxBtalU0/mkYb1HpW24v8PrHbS3HCFZgAS1uwBIB5kHrgdDWMeJWVRKrFc+UHmPamTaOQS4tLh7hfwwKoVBLZ69d6gFjIZCrkZ5ZzVpDEI+eAoG3f8AajooF1glCMb/AC71rkzilt+HluStv1xVvacPKgKU2577feitEIGAWAGAAO1Tp4QZQA7EjB3/AK1k4mt44lTDaQB2HL0olHABClBzzgc6g8QJkRrHj3G1ReMpGG37kDahpYDWSQUycZzgU2TyJqMZU9MUB+KQEAb52Izjake8QqPOQV/SOtQ0WTqIwZP2NIGj3JTOdvNQBvhjYkMdgMk/XFdJIQ+hgcjnualqaaDU2uNgwwcZOKhMHnJmIUA4IUA7UqzBjmMbd2OKZJIzqcldsnapHx6VCgKq78+v+KdJoXOHz/q5/wCTQ8cgX5ScAczXPK7HIUYxzJ51BISBzK4HaonbcNqOTtnPKopZcczgetQvICNSv5TnYjaoJHkbUPMD1OedJrcg8iD0PSoTIrghlwT/AC1yyKNsnOMjO+KYkc02k5c/XTUEk7iQeChIPM4yD35UsiNJujjA6NtTUVozgRtHk7sH6VBW3FlxIsRBayuh+SUjp7UtrwK41rJeEljzJNae1SZygErDbYtk7VLPC0cJYyxhT/N2p0ztTRWKwbjfPMd6eQqbBSCds9qImDoxHlK8gw5feoC4Lc8/tVCfHGpXLHST3rqaCByB+1dSgl5wnifDpzBeWk1uxGNTDYj0I511jaeCdUUeWJ0rtzNWvFL25ufLcXEjoDnDsTio7a8Fu6XWoNIAQqEbKO+KLWbIS/t9UQto8sAcyt/M1Qw8PiiGSOY5A1cW9xb8SkQTxIJX8oki8pJ6bVVvK1s7RPFpYHDDkedENFJbLGBsygHv/SiU8Mga1kYgZ3JAqqNyykhQMgY6g1zX66TnIPLf+9Ji4EioSxZUA6Io3ruHXEMl9EDqJBLlj6b4qhe8YJjQe47GoLW9aK+hZm0gkjn3FWLXpcN3I7F0YovPJ61Y2/GE0/nK7IDjWTzrz2biLQPoiYoE6A0kN/JfMyPONZHlDHme1B/T0y3vLVyrI4G/U/715/x2xis+MTRrrKO2tPNtht6s+D2HEYFYPaoI5uSeOC3uBQfxgjpPZKyDVHGULHrWuPq3YgtYE1jSmPUYpbwmI4DnHXJ5Gq4cQACx6gvTJNdE0x3jeOTPPDVXuswWLkg4Uqc9COf1pSJSuouoBHIEE1BC5JCsir9KSYwjmufZsUYk0jciuWOcMMVGwlJ3jKnpvj96ZFOAp8PCnPenPKWO8ueu3P6VJ3h3AyvlKnmAevSlCTjVkx8wOdR+OADhixzuCK63Zp2CKCMnA2qQ21jeENPIwzyXGMGhWAZyzsxJByPWpbyXDCNB5E23ofXp5aVO5z/ipJdsKFRVwMe1MZyG2JyAegqMytgHAPtTTICuDkdjjrQkusZyE5GmPIQTpGOwqMFwcNvjBNdvsVZQR9KUd4gZcaMj3qNtCkkoR0yDyFdKwf5S2oHoOdMcylMLICv2xUEbKhc4Zi3QelRmVlGh4ywPLJpWZsAMrA53wahZydSl9WRtmrEaZAQdORvyoq0Y41MBgnt1qvdgpGyjtg7U6GbQPKRnOdqsDWcMjiMDNI2FG2rSSSemcdKqLq8voJGFzAuFP/cCHB+tWPwlxULaSwSAA+JtvsRgVe/xaI5VIxpPMsuQar63PGJF07OA4KqygBSNhjpTY2P6hkDtzrccRiNzaZlEU1mWDEBcFT32rJ8Q4bHB+ZZTGWMHBUnzL/emGyoAgYZ++1dRtnw+e4hEkYOk9xXUjKl4gY7aN5VYlE+Ycgx6KO9U8h8YmYEAsSeg29KL4tcNxBGQgBRjG/T1NU8UhjBGkMF5HNZnFYu+GlkdQXwR/wBsZxv7+1P+IJ/He3lLgSuhDZ54zt71ULIGIMhBHUA7mmTyGaUuVZdsAZ5AVZUfkE4LEDpS4/kkU/6tqYqyAbAEdaUrv8vLninFhkqtz1Ae1CSpyOd6MaM4JAIz61DJGSOVOLB6yC5tkkyNZGGxtvTuGkpfo5VcrnAddgaqVMkDEquQRuM4zVlav47AjWGA2JGP3qxZWjtOKXcMkkgceKSQCBsKhmv1ld4bwhxJG5Lk4KMByHrVa/EoYC0bK0jEeZx3qBrwy5ECOWcFWdh5iOWKZOliKOeTSMsGHPerbhfCr7iW/DreRyDhmGyj68qM4HwT8TOq3RXwl3ZMA/ftW9F7DbRLBBGFjXYKgxWVOLKL8D8ZKAv+HG3SX/FVvEfhrivDEMssDMmPnjw2PfH9q9Ksbl5DldgvzE8hR/4mAEZfBI6cqta/MeIplfTNOYtpy2COQr1Hinwpwji0/jprgkIOowgYJ74PWsdx/wCEbvhUTTwP+Ktl+ZlXDJ6kf1qZvGs8zD9O+N8Y50bZExxyTMM4XCj1oBYyzaRkL3FWl8Tb2ccAIy3mNVEgEklvPHud+VLpGkDfOMYpmSACBt1pWzjGM43Bx1oOEIYfqU7/AH9qTD4OQGU+lK2C3lzjGK4ZyBnYnenFh6aRk4wdzUT5YHIwe9K3QKMkelNKucA5UDtUsIMDbA7b9aQahjZRvt1A96Rsnkpz0PfamMpYZAPaoYOtrezmbN7O5HUoBUL8BuOK3FxHwKNpkixl5HC5PYUEwct3I6nrVjwG8/CSXELPoLv4kbM+kHbcGrF4AT4V48ZSjcOlGDgliAPuaLj+Dr0HF3cWsBI6y6iPtRl1x9XOTcPIQcDQpIoCTimolgkjZ/mbFSvFYcP4FY8PZxccU8UsuNMS6cfU0bHPwq3OmGJpCeWtyd6y0l/OZAFVFBP8ud6azXZbLyMPYYowxsF488aaLeBVU7aQKEmvZ+JSi20rEg3kIAG3aqW2/EsN3Zj0GedXP4aSysVPOSVvOcch2zTjQxLqS2URxRIsY+XJ6V1CRu4jAIJx6GuqL//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10" descr="data:image/jpeg;base64,/9j/4AAQSkZJRgABAQAAAQABAAD/2wBDAAkGBwgHBgkIBwgKCgkLDRYPDQwMDRsUFRAWIB0iIiAdHx8kKDQsJCYxJx8fLT0tMTU3Ojo6Iys/RD84QzQ5Ojf/2wBDAQoKCg0MDRoPDxo3JR8lNzc3Nzc3Nzc3Nzc3Nzc3Nzc3Nzc3Nzc3Nzc3Nzc3Nzc3Nzc3Nzc3Nzc3Nzc3Nzc3Nzf/wAARCACgASQDASIAAhEBAxEB/8QAGwAAAQUBAQAAAAAAAAAAAAAABAECAwUGAAf/xAA5EAACAQMCBAQEBAUDBQEAAAABAgMABBESIQUxQVETImFxBjKBkRQjQqEVUsHR4XKx8AczU2Lxsv/EABgBAQEBAQEAAAAAAAAAAAAAAAEAAgME/8QAHBEBAQEAAwEBAQAAAAAAAAAAAAERAiExQRJR/9oADAMBAAIRAxEAPwDz55G33qMyHPM0xzvz+9Rk74zXN40hkIPM0hmO4yd6iz1zTdQ1bnFRFwFpJkRcnJo3itwVEUIbkMn3qDhEamRncgYGNzy70LeT/iJ5JM7MdvapR3isDzOTXeMcjc1Bn19q4+u3pThTCU55ml8U88nJ2ocnrU1pCbiULnCjdj2FCWNo3gWpmYkyy+VAeg71GC07lQzeHGNTHP7VHcSvI40b/ojHaiFUW0ekkaUOXOfmaig+5uvAiwpIdhgDlgVW+K3Unf1qOaVpZGc9Ty7VHmlQR4zdyKXxmA2JqBTseuK4k5qIjxWxjJFKJTjY0Nqx1504E96glMxA3pTKe59qg+xpyjNMVTeM38xOOWacJm71Bt0ziuB5k1UCGlblk00THbzEYqAtjrSau1CENMwbma4Sk/qO9DNk+9KuwIGx6mlNHMxX4YjySMzjYe1VAc8tR+lF3TEcEt05jxM/tVXnBx+9Zi+RO0h5Ak0wykHmc+tMJ9fakO1OhJ4jdDXeKe53qAt6imluuaknMxDcztXGY9zQxY86QsScZqQjxmzklq4StnmaH5da4HfnTGoPSU6R5jXVAny866klkODvj61ESRjpt0p0hOTURPasslY5pMEHNJvUtrD404UnCjdiegqOLCMC2sGPJmXGO5NVZOKO4m41JGD8oy3vQOQQaIoTNJv6V1dk5rWopz250aoNtbeHsJJPm9BUNigLGaT/ALafue1GwIsoe7ui2knCKBux/tWbVeyWyFBrK+YjCg/pHU0NdziTCJnCdT1NOu7k5IBzI/PsB2oEEnJq9UOJ612ewppJwDXZyedJOVsHalLZPem5pcb5FSKpz0p4yBvimLsdiKmtrea6nWC2jeSRzhVUZNTOH2VpPeXKW9rGZJXOAo/5tW1sP+nr6A3E+JwwlhskK6yD6nlTeGW9hwWExgyTXZwJpFIVT/6g89PfvVxbyy3VuSsau+QHSMnI7bf1rN5GRTT/APTfiYXXbXdnLCdlYsVyexGNjWX4twq84Tc/h7+HwpMZG+Qw7gjYivU7e9nsuHPBJCVCuXRmy2BkAjn61R/9QHgueB2lxp/NWTSh07AY3HpVpsecspH9ab12p7HJNWnDvhji19NoW1kiXrJcAxqNsjfHWtMRVbjHIf1pcZBNXXF/hq84VD47Mk8QOGeIHyn2I/eqjKkEbfepXR98SeHwoNsMf9hVWcg/tVjxByYIV6AmhLW3e5c4wsUZ87nfT7dz6CiKICxAyBiiLO2uL6dbe1haWVuSpuTR01pw4Roym6BOAcsp+vLYelajgXBI4LDWJtSZ/MdNvEb+3+atFZ5vhLjKxPLLbRxRoMszyrgemxJz6VS3FtNbzeFLGyyA/Lg716rPxiJLeOK2jhVYz5ZI8A/7VTXfEJ1dvHhLRHBW4LAsg6lWxkUfprHnrhgSCuCDggjGKQDG9W3xBazxX0lxPKsoncsrg5J7Z+mKqjgVpE59KUDka4b7VLBDLcSBIIzI/RVFKPjBK5C11a62kt7C3jtlVRoXzagCSeprql2x8uCdqiYjHvzp8hzkf0qFs74xig444HPtVlaIILcSOPM3mPsOVBWsYkmyw8i7tn/apb6csdONuZ6fSilDI5kYs2dTUwGmLse9KfQDBpOFOB/ilRTIwVc5O1NJyaP4bBt4ztpGPmI+UdTUKkWJCyxO+mGIZkYfqPYVHeXZYggYCjEa74UU27ulchY10xL8i9T6mgixds7lie3Oid+iRxYt5icnrk1x36b1fWfw2/hiS9dlYjP4eLd8ev8ALVncfCNpOsdxZXgt4WA1R3G7A9SMVbD6x2efpR3C+FT8SdhEUSNT55HOwqfifBJuHsWWWO4hBx4ibb+xpllN4FsFGRknJzirVehP8Hs4lZZb1nkH/jTy/vUV5wgwostpOl3ExC5jB1BuxXnToWErhApZy2wAyfatLwm3m+HInmuoUE0zeRCQfCXud9j27VnQC4N8Ik6Z+MsYUPK3DYdvc9B+9baHhtpDw6SLhcC2wHNogcn3PM/es/JxhpR5up2wN/vVjacUuoovEiWORRsUGc461W0hr7h7Jwua6ZxIUddWAdX/ANqnt7pdLtC/kYbvk77/AN623C7uHiFtdRSLoLL50PP3B615XxYScL4nPFbzPgkMc43zvuPrRFZ1rXPegcFUvPpfUyYJO+SGH9aofiDjSXNinD4TqQSGRm7Y2AFUFxcz3GgTOW0jboBT4bC7uEDRW0rKeRVDg1qQLv4Xt7RUk4jeqjiNtMCPuC3ViPStHxHi891ZRs0jyaToyWwc9Nh6bVno1e04LHFIpieN/OG6auW1D213Okp1KqQkjVqO5x2H9aqI1FvJP+Feyv8ATBLcLqjEh5qduVYO9tzZ3stsxBMb4ypyKseIXM41TyTtMFIwSckZOwoOxhbid6890QsQOqQrtn0H2qmm+CFsrq/jQQRMyKzFpMYVfc1JIG4ZbeF4xGrzFhkAHtn2q4F+WK21nCNAxphUc/p196uobWytws1xCJbpRtGxDJH9O9TMjHWvAOLcQjFzBaOtu2D48rBFx3yeda2V4La2MEMol0lYy5OxbG5223p13xOS4JUhZUIxofl7VmLq5mg1vE2gMctHpyv2q3TkGzyaZNJPLcDfY9ql81wkcTu5GMKxbAB59+VVTcVZreOaaJJCWKh0bGPpQc17LxBltY0EaSMBzyT9aMC5vYpWuHk4lCiWaR6DITnWANtIzz9BWZS2COv4ssg56QPNj+lW3D7a3sFEk4WS5HJcArGPT1qaW1TiTRpGQspYdM7dTSVp8O8O4XdZlt7BBDGPPNcsWwfToTVhdz8ItQFiiLbbBfLk9yBVbf8AETFCltbeWFFAAxjNUpkY8zn/AJ3q9a0S8kbMWOTnfINdQwOBjNdViVEvOoG5jO1TSnc11ug3lI8o2GT1rVCTH4eAqefNvfoKDYliS3M86knkMj4zkDf61CRvv96DC+3Kl6YAHvSYxVjwa0iuLjVcAmJNyo/UegpVpnDOGvfamDBYk+Zm6nsKK41G9oyQKNMOMqR1oq8mjwI4lEcYBwo5CrPhNlHLbfiOK5lhUjwYm21HufSs6NZqz4Re3qtLDbzNGN9aoSKubGxl4dFHdeBoaRsI0q8vXBrUP8TvbxqtmfDC+UBFwo3rMccv7u+n/EPPqYDYEbDHpVuqiRxZbW7lMVsjS5IaWQls99ulATcRkkmLySa8EE6l2P0qna7didbYOcnHU02WfUAWcH071Yu13d3urg8razr1BVAGPcEVnluGfZ/MQNjSSTO8QiU+XVnHUmrbgNqILqN5IhJcMcRJzwTyPvTkhX/wrCOHWTX1wjfi5SRCHGPDQdfcmr6G3ivYD4xOts755nvQPGtSyqhYMyINRHLND2N+0JyTkE71gG39lJZvuSFI2IqXh1/LCxiyNOep/wCGryGWG/gCyAMcYGwqjvrB7WfXoPhBvmFSs/jQWekyxvEWD6SDnbY15t8URPHxq4V1IJIJyMY2rf8AD5SY9gSMbbb1m+PLDxn4lnmPmjRFjwNssowc/WqdU/AHw5YWzx/ibpBJuRGjDIGD83rWwteJiCMKUDrjl6e3SqeSMIkceyKNvLjYUOZEQBFcnJByd9jTbrO03jQ8Z/xUKLp541bg1mry4lDEAAbAnbOK0cmHjdQcBRkZ70LHcScPgAjCqtwxyQBvjbf71RM1I8kjBWYtvsOVaHhdlPPLFw21AD/Mzk+Ve7E9hVcluDdtPpMaKNZGMDV6f71reFQmw4cX2We5GuRyQNKdBn/etVXvpYQ8OtrCBltyu64kuG5uf6D0qrvbtWLCAkqP1kY1H2qO4nZyULEIe4xk96ZIviRgqQD3AzWUgS6lD5bBbO1STQrcKskJCv8AqUnc1A2liSDg9utLA5RtPpuvX7UgZxy1jThU0SxBPBCOGIwW71nLOTwnSbkU3BGxqz4/xE3MMdoHBIIaQg59hmqWd1hPhg8gMn1qmnl/IWa5Yk5J3PU0Zw9pAviqxGvyDH8vWqaQs2TtV5BpS2t1TchAT1361YEtyqg4XcDvUPIg9PSlmbVKxGwJ2rgR35daY1D13FdUiP5Rhc+uK6kqXSZJAq7k065cIojTkowBjn3NS6fBi1EgO4yPQUC51HJO/aqsxGT16ClG/LcnlRVrw+5unGhNKk41sMAVp7W3tOF2zJFpaZtmlYeb6dqr0dZAxShgpRlOeRGKugv8Os186GWTc45rRr8L1trdizNyVd8/TnRFh8JXV9cLJfA2cI/Sd3ce3Qe9Fur13A+FRzIL7iSqYTvFEWx4mOZPpUfFb9pZiU8oOwCjYe1b+H4f4VcwhEDEKMAM5wPtQsnCuD8JiZ5rJTMpwCGJOD2JO1ZpxkOGcL8ch7+6/DoyFgsaa3x3I5D60dP8PQT8OkbhlzJcSA7CaPQCPTrmn3F5Bb+XhZRTIcvOx1H/AE0n8ZeOGNw8DaJAGaJMKdutGqZPWF4pY3VkyG6t5ITICRqXGaBBzsB5q1vxHxJuI8OkSfLGIqyHAOGPYjpWXtlAYvsTyHpXTjdh6wTa+HaHVKheTpjp7V6BwOC34VB+KkQSXzqCobcRA9PfvWK4NbC44rbh9wra2GM7Lv8A2rT3N5rYkldRJJPesVmXtPcMZnLOwy7eYmh54Sq5GrJ5k5OBUcU5JDaskdMVYJ57fJ/V5QcZzQAVtdywyrpkOxz5etWkF3JO2hzsQSQxoCe0IHiR4YLtgDFPtVlNwixgZz1PzVEZx2+/g9kpjP5s6mOJc4wccz7VS8JMdtbgklnPXrv1ofjvEP4pxlVQ5gtl8OM/zH9R+9O8TQMHAI5bZpk+i34mu7lpQcltJ5g9DQZfSmN9umacZPLhjz696GuCOYwSKQXxyjA8+nOq7iFyS0EYOdAJI6AmnXExRC3NjyoBdUsmCcsx3NWGLrhqmeW3WfdNQd9ttI6Vb3ly1zOWPlycjB+wqq4M7PNMEJACZ052xRbuc5K+x/zVQ5SdegDOc4OKntrgayWzvkAf85ULIWzjOMjbNOwoUKCScZ/4akfMqlzzHYjmPShr6c2ltnUPEfZFPPHVqsIIFWM3F0QkC+ZmY8h/esxxS8F1eyTAeQn8tTthem1GdmT6akoiUyNzxkepoEyl3LvuzHJzSyOzAsT/AIqJEkkbCKzHsozW5DIm1eUg1dxPmCHkToAPpVbHw6ZV1XA0DHInBolJRGuSPKKqKMIJGOnPNczJEheRwAPTBNAniGdo4y3qRRFvdTsF/Ki2OQTHlvvQiPxNg2FYqo5Ba6rRbq5KrmTpt5RXVJTsk13KVRc55+lTiG2sgPEUS3DHyqDtUt3eR2qGK0HnxgvmhuEo0ty0xGtl2X1J5VXtLiHWFUP5rhjhVXknoBWn4J8KpPifjEjbnIhjP/6ap+CcFitoRc3kgjnY7tjOkdh2NS3nFYoEEVs3lA+YnBO9ZMjTWlpwvh8Hh28NtbjHPHmP9aoONtDco+mZii/KU8uD79apTxMa8s+n/Vv/AM+lWcVxaXVv+WwEpGNqNa0Hw+/ktiDC+kA/q5E07j1/LcWPjk6gj4bSMYyNjVdOvhSac6D3JAB+9RpeRSRTQyFRHKuC2eR5g00bnTLNdA3UiDIXVnSTypXuGRQoYqCetV9zL4lwzbYJ2x25VExztWsGCbu4LwmPVqywOQegqCPYDl6UzI+1L0/tThXvw2hRbm6PRRGu/fc/0owsHY5OMnYCouGRtHwpRIArOzSKDzIJGD+1PUjPIBs99qxWUmnwwCV+3Kj7OT8nQxyDuP8A7Q0MWvBYBQDnVzFHWSxAPM5Koo8v/t9aEMjXUjAkbDrttVXx7iKWVi8cC6J7gFVYNuqdT9a694isH50vlhGwUDcnsO9Za7u5L+5aeXAz5VUclXtVJrQjhw0gN16UfqU52254IoK3YIu/PNSvKBua1WD5WAG22aGkkCq2s7Dc02e5UZ39u5qvlkeU77L/AC/3piRzSmaQtnbkvoKRMgs3piiLawuro4t7eWU/+ik1e2nwVxi4jUvFHADv+a+/2FJV3w5c+FfSlwNJiIOem4q2nYBtlHf6UI3C04ZPKqXQuCAFZ1GkZ6gf3qVJAF1ONON8k4x9azaEywo36dsZNGwWqspmkwUU9vmPYVV/xW2iXSp8b2yAPr1qOTjFzPjBwByCnAFCEcUgv+JuImeK3tU3WMnOT3OOtRQfD1kozcXMr5/8WFH70yN5HOTzPWjoIXJAzy507cOpoeFcJgCkWSSlf1SsWp08qupSCNEgHJYlCj7AU9QFY42JHOo5GgDFnAbqOW9ZCouItXzBm32HakNmcbxnfHSrF5Uz0AI2C1E8wLjSdsc80oF+CVTnYd6kjj0kbgKBzpxfrgZ9edcniSPpjBY56CtFMNIGPL9q6nrb4H5kyq3UAZrqkzUhbfIB3rXfDFqtrbrcTEDB2HLLf4rP2Fi91dKuwUb5O1X1xOyYgjGEQYx61cqM7Wd3xN8NmXPbBqqluH1ZDas8qgL6/IQuen19a5IpdiQMbge9Yh1O35ijcZP/ADlUkdxJbupjO46g4+9DS5iIz1+mKjMuWxkk9TnlTiH8VmlktY5JMHJ3GOfaszeX+UMUBzsQ0n9BVhx2+KWMdmjDUxyfRazwBO3StcY1hCSScfelJIG9L+nbkKbpZ2AQZ9BvWi7WWONgKns4XuLiKFQMuQPp1qS34Tfzj8qzuHPcRnFHQcMvuGSiS/ge31oQgYDJ3ooqzmkdnw2+nkByAHSkjGWBzhSNqhi8V3VUzntirJLSzhKtLxA5x5ljUYB7Ams3xmOxI+mOMEgjfG9B3XFYbUujEzuvONTgD3brRNzPYmMor3Dodiok05+1Vbxwsw/C2kcek5BILH96JErJ5p76Uy3LkjG3QY7AUhGFHTtV5Dwm4nbXIhDN3GM/Srq2+HlwPFGSOnLNOyJi0acnSNJz0yaLtuG8TvdoreQjpgECvQbbhVvbE/kRhsgbgbirBZfDCoo9j/8AKv0ZGJ4f8EXsrK946xqdyM71qeHfCXCbMKXVZJATkv39qNeRwvlU4O/QYpom1SefAIByAf3o04sIo7aABIkjAAyAu2PtVN8RcRCRG2ssF3HnfOAB6U24uAhd1bzHY5O4qnkTWWZtsDljNB3FJJGwYqFOT0IqvurWe4mOAdCnAyOZrTNFrBbSAueeN6IWzGA0mrLDHanXPGQi4YdixAPY0bDw0lc+Hle/+a0n4UBcIFx6YpptsPkkg457DNWnFZDaCMAEgdgo3P1ohITg4QkHv02o4IqgFBv12pRg42yerdqkrltZWGdDHPYb/eoHtnA2bSRthlG9W/iQR5NxAsgHU52qSdrC+tJUjsYkdRkPHsy/3oMjJ3CyxthwB711tFNcsfCQtjm+wA+tHKbaxRVeKO4nQEs7bqT7dKEveJyOoM8qon6UQY+wrQSNbw2+8sviseSRcvvUc92EGlmESHlGm5oDxppzi3Twk6tzY/2om24fhgebdS3M/WlEFxIfkgGnoWbc11Wkdumnr9q6pNHN8IJbPO/D+IRMNP5aOpDL1wT1NYqWdtTawdYO+TvnNaKy4vI07FpGBxqHm6isfLcfibqSRc6pHLaR6mjLaevgyJiz5BIxufSrUZtrbx5dWptogeo60LZ2yW/mu1KIo1SMRyHb60FxHilxfXH5MZWNfKgfoKhE0szSFpZ5CCdySKijuYmyFnVc8ifNmh4rCe5IMzMfervh/BwoH5Y9Dypwq2DhC3DsxkmkJ5kIBmrmy+FoJAryo5/1MauLW3WMKfKrctmqyUkbeJGCBgb0XkoGsPhfhq4C2UcjZ5lc1dWvDIIQfDt4IADtqUDlVtwu2jtYhkDxjuTjaiZ9wfFgWRexXOay1GZa9tHgd4rxAFODgHY43rEcZvlvuJxBtalU0/mkYb1HpW24v8PrHbS3HCFZgAS1uwBIB5kHrgdDWMeJWVRKrFc+UHmPamTaOQS4tLh7hfwwKoVBLZ69d6gFjIZCrkZ5ZzVpDEI+eAoG3f8AajooF1glCMb/AC71rkzilt+HluStv1xVvacPKgKU2577feitEIGAWAGAAO1Tp4QZQA7EjB3/AK1k4mt44lTDaQB2HL0olHABClBzzgc6g8QJkRrHj3G1ReMpGG37kDahpYDWSQUycZzgU2TyJqMZU9MUB+KQEAb52Izjake8QqPOQV/SOtQ0WTqIwZP2NIGj3JTOdvNQBvhjYkMdgMk/XFdJIQ+hgcjnualqaaDU2uNgwwcZOKhMHnJmIUA4IUA7UqzBjmMbd2OKZJIzqcldsnapHx6VCgKq78+v+KdJoXOHz/q5/wCTQ8cgX5ScAczXPK7HIUYxzJ51BISBzK4HaonbcNqOTtnPKopZcczgetQvICNSv5TnYjaoJHkbUPMD1OedJrcg8iD0PSoTIrghlwT/AC1yyKNsnOMjO+KYkc02k5c/XTUEk7iQeChIPM4yD35UsiNJujjA6NtTUVozgRtHk7sH6VBW3FlxIsRBayuh+SUjp7UtrwK41rJeEljzJNae1SZygErDbYtk7VLPC0cJYyxhT/N2p0ztTRWKwbjfPMd6eQqbBSCds9qImDoxHlK8gw5feoC4Lc8/tVCfHGpXLHST3rqaCByB+1dSgl5wnifDpzBeWk1uxGNTDYj0I511jaeCdUUeWJ0rtzNWvFL25ufLcXEjoDnDsTio7a8Fu6XWoNIAQqEbKO+KLWbIS/t9UQto8sAcyt/M1Qw8PiiGSOY5A1cW9xb8SkQTxIJX8oki8pJ6bVVvK1s7RPFpYHDDkedENFJbLGBsygHv/SiU8Mga1kYgZ3JAqqNyykhQMgY6g1zX66TnIPLf+9Ji4EioSxZUA6Io3ruHXEMl9EDqJBLlj6b4qhe8YJjQe47GoLW9aK+hZm0gkjn3FWLXpcN3I7F0YovPJ61Y2/GE0/nK7IDjWTzrz2biLQPoiYoE6A0kN/JfMyPONZHlDHme1B/T0y3vLVyrI4G/U/715/x2xis+MTRrrKO2tPNtht6s+D2HEYFYPaoI5uSeOC3uBQfxgjpPZKyDVHGULHrWuPq3YgtYE1jSmPUYpbwmI4DnHXJ5Gq4cQACx6gvTJNdE0x3jeOTPPDVXuswWLkg4Uqc9COf1pSJSuouoBHIEE1BC5JCsir9KSYwjmufZsUYk0jciuWOcMMVGwlJ3jKnpvj96ZFOAp8PCnPenPKWO8ueu3P6VJ3h3AyvlKnmAevSlCTjVkx8wOdR+OADhixzuCK63Zp2CKCMnA2qQ21jeENPIwzyXGMGhWAZyzsxJByPWpbyXDCNB5E23ofXp5aVO5z/ipJdsKFRVwMe1MZyG2JyAegqMytgHAPtTTICuDkdjjrQkusZyE5GmPIQTpGOwqMFwcNvjBNdvsVZQR9KUd4gZcaMj3qNtCkkoR0yDyFdKwf5S2oHoOdMcylMLICv2xUEbKhc4Zi3QelRmVlGh4ywPLJpWZsAMrA53wahZydSl9WRtmrEaZAQdORvyoq0Y41MBgnt1qvdgpGyjtg7U6GbQPKRnOdqsDWcMjiMDNI2FG2rSSSemcdKqLq8voJGFzAuFP/cCHB+tWPwlxULaSwSAA+JtvsRgVe/xaI5VIxpPMsuQar63PGJF07OA4KqygBSNhjpTY2P6hkDtzrccRiNzaZlEU1mWDEBcFT32rJ8Q4bHB+ZZTGWMHBUnzL/emGyoAgYZ++1dRtnw+e4hEkYOk9xXUjKl4gY7aN5VYlE+Ycgx6KO9U8h8YmYEAsSeg29KL4tcNxBGQgBRjG/T1NU8UhjBGkMF5HNZnFYu+GlkdQXwR/wBsZxv7+1P+IJ/He3lLgSuhDZ54zt71ULIGIMhBHUA7mmTyGaUuVZdsAZ5AVZUfkE4LEDpS4/kkU/6tqYqyAbAEdaUrv8vLninFhkqtz1Ae1CSpyOd6MaM4JAIz61DJGSOVOLB6yC5tkkyNZGGxtvTuGkpfo5VcrnAddgaqVMkDEquQRuM4zVlav47AjWGA2JGP3qxZWjtOKXcMkkgceKSQCBsKhmv1ld4bwhxJG5Lk4KMByHrVa/EoYC0bK0jEeZx3qBrwy5ECOWcFWdh5iOWKZOliKOeTSMsGHPerbhfCr7iW/DreRyDhmGyj68qM4HwT8TOq3RXwl3ZMA/ftW9F7DbRLBBGFjXYKgxWVOLKL8D8ZKAv+HG3SX/FVvEfhrivDEMssDMmPnjw2PfH9q9Ksbl5DldgvzE8hR/4mAEZfBI6cqta/MeIplfTNOYtpy2COQr1Hinwpwji0/jprgkIOowgYJ74PWsdx/wCEbvhUTTwP+Ktl+ZlXDJ6kf1qZvGs8zD9O+N8Y50bZExxyTMM4XCj1oBYyzaRkL3FWl8Tb2ccAIy3mNVEgEklvPHud+VLpGkDfOMYpmSACBt1pWzjGM43Bx1oOEIYfqU7/AH9qTD4OQGU+lK2C3lzjGK4ZyBnYnenFh6aRk4wdzUT5YHIwe9K3QKMkelNKucA5UDtUsIMDbA7b9aQahjZRvt1A96Rsnkpz0PfamMpYZAPaoYOtrezmbN7O5HUoBUL8BuOK3FxHwKNpkixl5HC5PYUEwct3I6nrVjwG8/CSXELPoLv4kbM+kHbcGrF4AT4V48ZSjcOlGDgliAPuaLj+Dr0HF3cWsBI6y6iPtRl1x9XOTcPIQcDQpIoCTimolgkjZ/mbFSvFYcP4FY8PZxccU8UsuNMS6cfU0bHPwq3OmGJpCeWtyd6y0l/OZAFVFBP8ud6azXZbLyMPYYowxsF488aaLeBVU7aQKEmvZ+JSi20rEg3kIAG3aqW2/EsN3Zj0GedXP4aSysVPOSVvOcch2zTjQxLqS2URxRIsY+XJ6V1CRu4jAIJx6GuqL//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8140" name="Picture 12" descr="http://biodidac.bio.uottawa.ca/ftp/BIODIDAC/Zoo/Cyclioph/Diagbw/Cycp001b.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1" y="228600"/>
            <a:ext cx="5486399" cy="6172200"/>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Box 9"/>
          <p:cNvSpPr txBox="1"/>
          <p:nvPr/>
        </p:nvSpPr>
        <p:spPr>
          <a:xfrm>
            <a:off x="4876800" y="415888"/>
            <a:ext cx="3962399" cy="1200329"/>
          </a:xfrm>
          <a:prstGeom prst="rect">
            <a:avLst/>
          </a:prstGeom>
          <a:noFill/>
        </p:spPr>
        <p:txBody>
          <a:bodyPr wrap="square" rtlCol="0">
            <a:spAutoFit/>
          </a:bodyPr>
          <a:lstStyle/>
          <a:p>
            <a:r>
              <a:rPr lang="en-US" altLang="zh-CN" b="1" dirty="0" smtClean="0"/>
              <a:t>A </a:t>
            </a:r>
            <a:r>
              <a:rPr lang="en-US" altLang="zh-CN" b="1" dirty="0" err="1" smtClean="0"/>
              <a:t>cycliophoran</a:t>
            </a:r>
            <a:r>
              <a:rPr lang="en-US" altLang="zh-CN" b="1" dirty="0" smtClean="0"/>
              <a:t>, was first discovered in 1995, a parasite of claw lobsters, very small (0.35mm long, and 0.10mm wide).</a:t>
            </a:r>
            <a:endParaRPr lang="zh-CN" altLang="en-US" b="1" dirty="0"/>
          </a:p>
        </p:txBody>
      </p:sp>
    </p:spTree>
    <p:extLst>
      <p:ext uri="{BB962C8B-B14F-4D97-AF65-F5344CB8AC3E}">
        <p14:creationId xmlns:p14="http://schemas.microsoft.com/office/powerpoint/2010/main" xmlns="" val="112058037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http://icb.oxfordjournals.org/content/42/3/641/F2.larg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14400" y="152400"/>
            <a:ext cx="6705600" cy="6172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667000" y="6324600"/>
            <a:ext cx="3397853" cy="400110"/>
          </a:xfrm>
          <a:prstGeom prst="rect">
            <a:avLst/>
          </a:prstGeom>
          <a:noFill/>
        </p:spPr>
        <p:txBody>
          <a:bodyPr wrap="none" rtlCol="0">
            <a:spAutoFit/>
          </a:bodyPr>
          <a:lstStyle/>
          <a:p>
            <a:r>
              <a:rPr lang="en-US" altLang="zh-CN" sz="2000" b="1" dirty="0" smtClean="0"/>
              <a:t>Life cycle of this new phylum</a:t>
            </a:r>
            <a:endParaRPr lang="zh-CN" altLang="en-US" sz="2000" b="1" dirty="0"/>
          </a:p>
        </p:txBody>
      </p:sp>
    </p:spTree>
    <p:extLst>
      <p:ext uri="{BB962C8B-B14F-4D97-AF65-F5344CB8AC3E}">
        <p14:creationId xmlns:p14="http://schemas.microsoft.com/office/powerpoint/2010/main" xmlns="" val="41832408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514600"/>
            <a:ext cx="8229600" cy="1143000"/>
          </a:xfrm>
        </p:spPr>
        <p:txBody>
          <a:bodyPr/>
          <a:lstStyle/>
          <a:p>
            <a:r>
              <a:rPr lang="en-US" altLang="zh-CN" dirty="0" smtClean="0"/>
              <a:t>THANKS!</a:t>
            </a:r>
            <a:endParaRPr lang="zh-CN" altLang="en-US" dirty="0"/>
          </a:p>
        </p:txBody>
      </p:sp>
    </p:spTree>
    <p:extLst>
      <p:ext uri="{BB962C8B-B14F-4D97-AF65-F5344CB8AC3E}">
        <p14:creationId xmlns:p14="http://schemas.microsoft.com/office/powerpoint/2010/main" xmlns="" val="10987777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304800" y="381000"/>
            <a:ext cx="8382000" cy="762000"/>
          </a:xfrm>
        </p:spPr>
        <p:txBody>
          <a:bodyPr/>
          <a:lstStyle/>
          <a:p>
            <a:pPr eaLnBrk="1" hangingPunct="1"/>
            <a:r>
              <a:rPr lang="en-US" altLang="zh-CN" dirty="0" smtClean="0">
                <a:effectLst/>
                <a:ea typeface="宋体" charset="-122"/>
              </a:rPr>
              <a:t>OUTLINE</a:t>
            </a:r>
            <a:endParaRPr lang="en-US" altLang="zh-CN" dirty="0" smtClean="0">
              <a:solidFill>
                <a:schemeClr val="tx1"/>
              </a:solidFill>
              <a:effectLst/>
              <a:ea typeface="宋体" charset="-122"/>
            </a:endParaRPr>
          </a:p>
        </p:txBody>
      </p:sp>
      <p:sp>
        <p:nvSpPr>
          <p:cNvPr id="17411" name="Rectangle 3"/>
          <p:cNvSpPr>
            <a:spLocks noGrp="1" noChangeArrowheads="1"/>
          </p:cNvSpPr>
          <p:nvPr>
            <p:ph type="body" sz="half" idx="1"/>
          </p:nvPr>
        </p:nvSpPr>
        <p:spPr>
          <a:xfrm>
            <a:off x="762000" y="1600200"/>
            <a:ext cx="8077200" cy="3200400"/>
          </a:xfrm>
        </p:spPr>
        <p:txBody>
          <a:bodyPr/>
          <a:lstStyle/>
          <a:p>
            <a:pPr eaLnBrk="1" hangingPunct="1">
              <a:lnSpc>
                <a:spcPct val="80000"/>
              </a:lnSpc>
            </a:pPr>
            <a:r>
              <a:rPr lang="en-US" altLang="zh-CN" sz="2800" b="1" dirty="0" smtClean="0">
                <a:solidFill>
                  <a:srgbClr val="FF0000"/>
                </a:solidFill>
                <a:effectLst/>
                <a:ea typeface="宋体" charset="-122"/>
              </a:rPr>
              <a:t>8.1 </a:t>
            </a:r>
            <a:r>
              <a:rPr lang="en-US" altLang="zh-CN" sz="2800" b="1" dirty="0">
                <a:solidFill>
                  <a:srgbClr val="FF0000"/>
                </a:solidFill>
                <a:effectLst/>
                <a:ea typeface="宋体" charset="-122"/>
              </a:rPr>
              <a:t>Phylum Platyhelminthes: flatworms</a:t>
            </a:r>
            <a:endParaRPr lang="en-US" altLang="zh-CN" sz="2800" b="1" dirty="0" smtClean="0">
              <a:solidFill>
                <a:srgbClr val="FF0000"/>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8.2 </a:t>
            </a:r>
            <a:r>
              <a:rPr lang="en-US" altLang="zh-CN" sz="2800" b="1" dirty="0">
                <a:solidFill>
                  <a:schemeClr val="bg1">
                    <a:lumMod val="50000"/>
                  </a:schemeClr>
                </a:solidFill>
                <a:effectLst/>
                <a:ea typeface="宋体" charset="-122"/>
              </a:rPr>
              <a:t>Phylum </a:t>
            </a:r>
            <a:r>
              <a:rPr lang="en-US" altLang="zh-CN" sz="2800" b="1" dirty="0" err="1">
                <a:solidFill>
                  <a:schemeClr val="bg1">
                    <a:lumMod val="50000"/>
                  </a:schemeClr>
                </a:solidFill>
                <a:effectLst/>
                <a:ea typeface="宋体" charset="-122"/>
              </a:rPr>
              <a:t>Acoelomorpha</a:t>
            </a:r>
            <a:r>
              <a:rPr lang="en-US" altLang="zh-CN" sz="2800" b="1" dirty="0">
                <a:solidFill>
                  <a:schemeClr val="bg1">
                    <a:lumMod val="50000"/>
                  </a:schemeClr>
                </a:solidFill>
                <a:effectLst/>
                <a:ea typeface="宋体" charset="-122"/>
              </a:rPr>
              <a:t> </a:t>
            </a:r>
            <a:r>
              <a:rPr lang="zh-CN" altLang="en-US" sz="2800" b="1" dirty="0">
                <a:solidFill>
                  <a:schemeClr val="bg1">
                    <a:lumMod val="50000"/>
                  </a:schemeClr>
                </a:solidFill>
                <a:effectLst/>
                <a:ea typeface="宋体" charset="-122"/>
              </a:rPr>
              <a:t>无腔动物</a:t>
            </a:r>
            <a:endParaRPr lang="en-US" altLang="zh-CN" sz="2800" b="1" dirty="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8.3 </a:t>
            </a:r>
            <a:r>
              <a:rPr lang="en-US" altLang="zh-CN" sz="2800" b="1" dirty="0" err="1" smtClean="0">
                <a:solidFill>
                  <a:schemeClr val="bg1">
                    <a:lumMod val="50000"/>
                  </a:schemeClr>
                </a:solidFill>
                <a:effectLst/>
                <a:ea typeface="宋体" charset="-122"/>
              </a:rPr>
              <a:t>PhylumNemertea</a:t>
            </a:r>
            <a:r>
              <a:rPr lang="en-US" altLang="zh-CN" sz="2800" b="1" dirty="0" smtClean="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纽形动物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8.4 Phylum </a:t>
            </a:r>
            <a:r>
              <a:rPr lang="en-US" altLang="zh-CN" sz="2800" b="1" dirty="0" err="1" smtClean="0">
                <a:solidFill>
                  <a:schemeClr val="bg1">
                    <a:lumMod val="50000"/>
                  </a:schemeClr>
                </a:solidFill>
                <a:effectLst/>
                <a:ea typeface="宋体" charset="-122"/>
              </a:rPr>
              <a:t>Gastrotricha</a:t>
            </a:r>
            <a:r>
              <a:rPr lang="zh-CN" altLang="en-US" sz="2800" b="1" dirty="0" smtClean="0">
                <a:solidFill>
                  <a:schemeClr val="bg1">
                    <a:lumMod val="50000"/>
                  </a:schemeClr>
                </a:solidFill>
                <a:effectLst/>
                <a:ea typeface="宋体" charset="-122"/>
              </a:rPr>
              <a:t>腹毛动物</a:t>
            </a:r>
            <a:endParaRPr lang="en-US" altLang="zh-CN" sz="2800" b="1" dirty="0" smtClean="0">
              <a:solidFill>
                <a:schemeClr val="bg1">
                  <a:lumMod val="50000"/>
                </a:schemeClr>
              </a:solidFill>
              <a:effectLst/>
              <a:ea typeface="宋体" charset="-122"/>
            </a:endParaRPr>
          </a:p>
          <a:p>
            <a:pPr eaLnBrk="1" hangingPunct="1">
              <a:lnSpc>
                <a:spcPct val="80000"/>
              </a:lnSpc>
            </a:pPr>
            <a:r>
              <a:rPr lang="en-US" altLang="zh-CN" sz="2800" b="1" dirty="0" smtClean="0">
                <a:solidFill>
                  <a:schemeClr val="bg1">
                    <a:lumMod val="50000"/>
                  </a:schemeClr>
                </a:solidFill>
                <a:effectLst/>
                <a:ea typeface="宋体" charset="-122"/>
              </a:rPr>
              <a:t>8.5 Phylum </a:t>
            </a:r>
            <a:r>
              <a:rPr lang="en-US" altLang="zh-CN" sz="2800" b="1" dirty="0" err="1" smtClean="0">
                <a:solidFill>
                  <a:schemeClr val="bg1">
                    <a:lumMod val="50000"/>
                  </a:schemeClr>
                </a:solidFill>
                <a:effectLst/>
                <a:ea typeface="宋体" charset="-122"/>
              </a:rPr>
              <a:t>Cycliophora</a:t>
            </a:r>
            <a:r>
              <a:rPr lang="en-US" altLang="zh-CN" sz="2800" b="1" dirty="0">
                <a:solidFill>
                  <a:schemeClr val="bg1">
                    <a:lumMod val="50000"/>
                  </a:schemeClr>
                </a:solidFill>
                <a:effectLst/>
                <a:ea typeface="宋体" charset="-122"/>
              </a:rPr>
              <a:t> </a:t>
            </a:r>
            <a:r>
              <a:rPr lang="zh-CN" altLang="en-US" sz="2800" b="1" dirty="0" smtClean="0">
                <a:solidFill>
                  <a:schemeClr val="bg1">
                    <a:lumMod val="50000"/>
                  </a:schemeClr>
                </a:solidFill>
                <a:effectLst/>
                <a:ea typeface="宋体" charset="-122"/>
              </a:rPr>
              <a:t>环口动物</a:t>
            </a:r>
            <a:endParaRPr lang="en-US" altLang="zh-CN" sz="2800" b="1" dirty="0" smtClean="0">
              <a:solidFill>
                <a:schemeClr val="bg1">
                  <a:lumMod val="50000"/>
                </a:schemeClr>
              </a:solidFill>
              <a:effectLst/>
              <a:ea typeface="宋体" charset="-122"/>
            </a:endParaRPr>
          </a:p>
        </p:txBody>
      </p:sp>
    </p:spTree>
    <p:extLst>
      <p:ext uri="{BB962C8B-B14F-4D97-AF65-F5344CB8AC3E}">
        <p14:creationId xmlns:p14="http://schemas.microsoft.com/office/powerpoint/2010/main" xmlns="" val="3961276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en-US" altLang="zh-CN" dirty="0" smtClean="0">
                <a:solidFill>
                  <a:schemeClr val="tx1"/>
                </a:solidFill>
                <a:effectLst/>
              </a:rPr>
              <a:t>1. </a:t>
            </a:r>
            <a:r>
              <a:rPr lang="en-US" altLang="zh-CN" dirty="0">
                <a:solidFill>
                  <a:schemeClr val="tx1"/>
                </a:solidFill>
                <a:effectLst/>
                <a:ea typeface="宋体" charset="-122"/>
              </a:rPr>
              <a:t>General </a:t>
            </a:r>
            <a:r>
              <a:rPr lang="en-US" altLang="zh-CN" dirty="0" smtClean="0">
                <a:solidFill>
                  <a:schemeClr val="tx1"/>
                </a:solidFill>
                <a:effectLst/>
                <a:ea typeface="宋体" charset="-122"/>
              </a:rPr>
              <a:t>Characteristics</a:t>
            </a:r>
            <a:endParaRPr lang="zh-CN" altLang="en-US" dirty="0">
              <a:solidFill>
                <a:schemeClr val="tx1"/>
              </a:solidFill>
              <a:effectLst/>
            </a:endParaRPr>
          </a:p>
        </p:txBody>
      </p:sp>
      <p:sp>
        <p:nvSpPr>
          <p:cNvPr id="3" name="内容占位符 2"/>
          <p:cNvSpPr>
            <a:spLocks noGrp="1"/>
          </p:cNvSpPr>
          <p:nvPr>
            <p:ph idx="1"/>
          </p:nvPr>
        </p:nvSpPr>
        <p:spPr>
          <a:xfrm>
            <a:off x="0" y="990600"/>
            <a:ext cx="9144000" cy="5410200"/>
          </a:xfrm>
        </p:spPr>
        <p:txBody>
          <a:bodyPr/>
          <a:lstStyle/>
          <a:p>
            <a:r>
              <a:rPr lang="en-US" altLang="zh-CN" dirty="0" smtClean="0">
                <a:effectLst/>
              </a:rPr>
              <a:t>(1) Bilaterally symmetrical body plan;</a:t>
            </a:r>
          </a:p>
          <a:p>
            <a:r>
              <a:rPr lang="en-US" altLang="zh-CN" dirty="0" smtClean="0">
                <a:effectLst/>
              </a:rPr>
              <a:t>(2) </a:t>
            </a:r>
            <a:r>
              <a:rPr lang="en-US" altLang="zh-CN" dirty="0" err="1" smtClean="0">
                <a:effectLst/>
              </a:rPr>
              <a:t>Triploblasty</a:t>
            </a:r>
            <a:r>
              <a:rPr lang="en-US" altLang="zh-CN" dirty="0">
                <a:effectLst/>
              </a:rPr>
              <a:t>: </a:t>
            </a:r>
            <a:r>
              <a:rPr lang="en-US" altLang="zh-CN" dirty="0" smtClean="0">
                <a:effectLst/>
              </a:rPr>
              <a:t>ectoderm, endoderm and mesoderm;</a:t>
            </a:r>
          </a:p>
          <a:p>
            <a:r>
              <a:rPr lang="en-US" altLang="zh-CN" dirty="0" smtClean="0">
                <a:effectLst/>
              </a:rPr>
              <a:t>(3) Body wall with </a:t>
            </a:r>
            <a:r>
              <a:rPr lang="en-US" altLang="zh-CN" dirty="0" err="1" smtClean="0">
                <a:effectLst/>
              </a:rPr>
              <a:t>dermomuscular</a:t>
            </a:r>
            <a:r>
              <a:rPr lang="en-US" altLang="zh-CN" dirty="0" smtClean="0">
                <a:effectLst/>
              </a:rPr>
              <a:t> sac, Parenchyma    (</a:t>
            </a:r>
            <a:r>
              <a:rPr lang="zh-CN" altLang="en-US" dirty="0" smtClean="0">
                <a:effectLst/>
              </a:rPr>
              <a:t>实质</a:t>
            </a:r>
            <a:r>
              <a:rPr lang="en-US" altLang="zh-CN" dirty="0" smtClean="0">
                <a:effectLst/>
              </a:rPr>
              <a:t>) between body wall and digestive cavity;</a:t>
            </a:r>
          </a:p>
          <a:p>
            <a:r>
              <a:rPr lang="en-US" altLang="zh-CN" dirty="0" smtClean="0">
                <a:effectLst/>
              </a:rPr>
              <a:t>(4) Primitive organ systems: incomplete digestive system, ladder-like nervous system with a primitive brain, </a:t>
            </a:r>
            <a:r>
              <a:rPr lang="en-US" altLang="zh-CN" dirty="0" err="1" smtClean="0">
                <a:effectLst/>
                <a:sym typeface="Symbol" pitchFamily="18" charset="2"/>
              </a:rPr>
              <a:t>protonephridia</a:t>
            </a:r>
            <a:r>
              <a:rPr lang="en-US" altLang="zh-CN" dirty="0" smtClean="0">
                <a:effectLst/>
                <a:sym typeface="Symbol" pitchFamily="18" charset="2"/>
              </a:rPr>
              <a:t>(</a:t>
            </a:r>
            <a:r>
              <a:rPr lang="zh-CN" altLang="en-US" dirty="0" smtClean="0">
                <a:effectLst/>
                <a:sym typeface="Symbol" pitchFamily="18" charset="2"/>
              </a:rPr>
              <a:t>原肾管</a:t>
            </a:r>
            <a:r>
              <a:rPr lang="en-US" altLang="zh-CN" dirty="0" smtClean="0">
                <a:effectLst/>
                <a:sym typeface="Symbol" pitchFamily="18" charset="2"/>
              </a:rPr>
              <a:t>) excretory system, multiple sensory organs;</a:t>
            </a:r>
          </a:p>
          <a:p>
            <a:r>
              <a:rPr lang="en-US" altLang="zh-CN" dirty="0" smtClean="0">
                <a:effectLst/>
                <a:sym typeface="Symbol" pitchFamily="18" charset="2"/>
              </a:rPr>
              <a:t>(5) Free-living </a:t>
            </a:r>
            <a:r>
              <a:rPr lang="en-US" altLang="zh-CN" dirty="0">
                <a:effectLst/>
                <a:sym typeface="Symbol" pitchFamily="18" charset="2"/>
              </a:rPr>
              <a:t>and parasitic (</a:t>
            </a:r>
            <a:r>
              <a:rPr lang="en-US" altLang="zh-CN" dirty="0" err="1">
                <a:effectLst/>
                <a:sym typeface="Symbol" pitchFamily="18" charset="2"/>
              </a:rPr>
              <a:t>Ectoparasites</a:t>
            </a:r>
            <a:r>
              <a:rPr lang="en-US" altLang="zh-CN" dirty="0">
                <a:effectLst/>
                <a:sym typeface="Symbol" pitchFamily="18" charset="2"/>
              </a:rPr>
              <a:t> and </a:t>
            </a:r>
            <a:r>
              <a:rPr lang="en-US" altLang="zh-CN" dirty="0" err="1">
                <a:effectLst/>
                <a:sym typeface="Symbol" pitchFamily="18" charset="2"/>
              </a:rPr>
              <a:t>Endoparasites</a:t>
            </a:r>
            <a:r>
              <a:rPr lang="en-US" altLang="zh-CN" dirty="0" smtClean="0">
                <a:effectLst/>
                <a:sym typeface="Symbol" pitchFamily="18" charset="2"/>
              </a:rPr>
              <a:t>) lifestyle.</a:t>
            </a:r>
            <a:endParaRPr lang="en-US" altLang="zh-CN" dirty="0">
              <a:effectLst/>
            </a:endParaRPr>
          </a:p>
          <a:p>
            <a:endParaRPr lang="en-US" altLang="zh-CN" dirty="0" smtClean="0">
              <a:effectLst/>
            </a:endParaRPr>
          </a:p>
          <a:p>
            <a:endParaRPr lang="zh-CN" altLang="en-US" dirty="0">
              <a:effectLst/>
            </a:endParaRPr>
          </a:p>
        </p:txBody>
      </p:sp>
    </p:spTree>
    <p:extLst>
      <p:ext uri="{BB962C8B-B14F-4D97-AF65-F5344CB8AC3E}">
        <p14:creationId xmlns:p14="http://schemas.microsoft.com/office/powerpoint/2010/main" xmlns="" val="3472375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274638"/>
            <a:ext cx="8229600" cy="1143000"/>
          </a:xfrm>
        </p:spPr>
        <p:txBody>
          <a:bodyPr/>
          <a:lstStyle/>
          <a:p>
            <a:r>
              <a:rPr lang="en-US" altLang="zh-CN" sz="3200" dirty="0">
                <a:effectLst/>
              </a:rPr>
              <a:t>(1) Bilaterally symmetrical body </a:t>
            </a:r>
            <a:r>
              <a:rPr lang="en-US" altLang="zh-CN" sz="3200" dirty="0" smtClean="0">
                <a:effectLst/>
              </a:rPr>
              <a:t>plan</a:t>
            </a:r>
            <a:endParaRPr lang="zh-CN" altLang="en-US" sz="3200" dirty="0"/>
          </a:p>
        </p:txBody>
      </p:sp>
      <p:pic>
        <p:nvPicPr>
          <p:cNvPr id="4" name="Picture 3" descr="AC-080">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625" y="2816225"/>
            <a:ext cx="2771775" cy="183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3738" y="3327400"/>
            <a:ext cx="1798637" cy="154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6" descr="20060522HKHK1546013">
            <a:hlinkClick r:id="rId5"/>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257550" y="1447800"/>
            <a:ext cx="1695450" cy="157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7"/>
          <p:cNvGrpSpPr>
            <a:grpSpLocks/>
          </p:cNvGrpSpPr>
          <p:nvPr/>
        </p:nvGrpSpPr>
        <p:grpSpPr bwMode="auto">
          <a:xfrm>
            <a:off x="5378450" y="1965325"/>
            <a:ext cx="3851275" cy="2997200"/>
            <a:chOff x="5760" y="1284"/>
            <a:chExt cx="5575" cy="3718"/>
          </a:xfrm>
        </p:grpSpPr>
        <p:pic>
          <p:nvPicPr>
            <p:cNvPr id="8" name="Picture 8" descr="辐射对称与两侧对称"/>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l="43529" t="50060" r="4691"/>
            <a:stretch>
              <a:fillRect/>
            </a:stretch>
          </p:blipFill>
          <p:spPr bwMode="auto">
            <a:xfrm>
              <a:off x="5760" y="1284"/>
              <a:ext cx="5575" cy="371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pic>
        <p:grpSp>
          <p:nvGrpSpPr>
            <p:cNvPr id="9" name="Group 9"/>
            <p:cNvGrpSpPr>
              <a:grpSpLocks/>
            </p:cNvGrpSpPr>
            <p:nvPr/>
          </p:nvGrpSpPr>
          <p:grpSpPr bwMode="auto">
            <a:xfrm>
              <a:off x="5760" y="3921"/>
              <a:ext cx="1965" cy="951"/>
              <a:chOff x="1620" y="4092"/>
              <a:chExt cx="2340" cy="1092"/>
            </a:xfrm>
          </p:grpSpPr>
          <p:sp>
            <p:nvSpPr>
              <p:cNvPr id="10" name="Text Box 10"/>
              <p:cNvSpPr txBox="1">
                <a:spLocks noChangeArrowheads="1"/>
              </p:cNvSpPr>
              <p:nvPr/>
            </p:nvSpPr>
            <p:spPr bwMode="auto">
              <a:xfrm>
                <a:off x="1620" y="4092"/>
                <a:ext cx="900" cy="6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577850" indent="-12700"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lnSpc>
                    <a:spcPct val="100000"/>
                  </a:lnSpc>
                </a:pPr>
                <a:endParaRPr lang="zh-CN" altLang="zh-CN"/>
              </a:p>
            </p:txBody>
          </p:sp>
          <p:sp>
            <p:nvSpPr>
              <p:cNvPr id="11" name="Text Box 11"/>
              <p:cNvSpPr txBox="1">
                <a:spLocks noChangeArrowheads="1"/>
              </p:cNvSpPr>
              <p:nvPr/>
            </p:nvSpPr>
            <p:spPr bwMode="auto">
              <a:xfrm>
                <a:off x="3060" y="4560"/>
                <a:ext cx="900" cy="62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marL="577850" indent="-12700" eaLnBrk="0" hangingPunct="0">
                  <a:defRPr kumimoji="1" sz="4000">
                    <a:solidFill>
                      <a:schemeClr val="tx1"/>
                    </a:solidFill>
                    <a:latin typeface="Times New Roman" pitchFamily="18" charset="0"/>
                    <a:ea typeface="黑体" pitchFamily="49" charset="-122"/>
                  </a:defRPr>
                </a:lvl1pPr>
                <a:lvl2pPr marL="742950" indent="-285750" eaLnBrk="0" hangingPunct="0">
                  <a:defRPr kumimoji="1" sz="4000">
                    <a:solidFill>
                      <a:schemeClr val="tx1"/>
                    </a:solidFill>
                    <a:latin typeface="Times New Roman" pitchFamily="18" charset="0"/>
                    <a:ea typeface="黑体" pitchFamily="49" charset="-122"/>
                  </a:defRPr>
                </a:lvl2pPr>
                <a:lvl3pPr marL="1143000" indent="-228600" eaLnBrk="0" hangingPunct="0">
                  <a:defRPr kumimoji="1" sz="4000">
                    <a:solidFill>
                      <a:schemeClr val="tx1"/>
                    </a:solidFill>
                    <a:latin typeface="Times New Roman" pitchFamily="18" charset="0"/>
                    <a:ea typeface="黑体" pitchFamily="49" charset="-122"/>
                  </a:defRPr>
                </a:lvl3pPr>
                <a:lvl4pPr marL="1600200" indent="-228600" eaLnBrk="0" hangingPunct="0">
                  <a:defRPr kumimoji="1" sz="4000">
                    <a:solidFill>
                      <a:schemeClr val="tx1"/>
                    </a:solidFill>
                    <a:latin typeface="Times New Roman" pitchFamily="18" charset="0"/>
                    <a:ea typeface="黑体" pitchFamily="49" charset="-122"/>
                  </a:defRPr>
                </a:lvl4pPr>
                <a:lvl5pPr marL="2057400" indent="-228600" eaLnBrk="0" hangingPunct="0">
                  <a:defRPr kumimoji="1" sz="4000">
                    <a:solidFill>
                      <a:schemeClr val="tx1"/>
                    </a:solidFill>
                    <a:latin typeface="Times New Roman" pitchFamily="18" charset="0"/>
                    <a:ea typeface="黑体" pitchFamily="49" charset="-122"/>
                  </a:defRPr>
                </a:lvl5pPr>
                <a:lvl6pPr marL="25146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6pPr>
                <a:lvl7pPr marL="29718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7pPr>
                <a:lvl8pPr marL="34290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8pPr>
                <a:lvl9pPr marL="3886200" indent="-228600" eaLnBrk="0" fontAlgn="base" hangingPunct="0">
                  <a:lnSpc>
                    <a:spcPct val="90000"/>
                  </a:lnSpc>
                  <a:spcBef>
                    <a:spcPct val="20000"/>
                  </a:spcBef>
                  <a:spcAft>
                    <a:spcPct val="0"/>
                  </a:spcAft>
                  <a:defRPr kumimoji="1" sz="4000">
                    <a:solidFill>
                      <a:schemeClr val="tx1"/>
                    </a:solidFill>
                    <a:latin typeface="Times New Roman" pitchFamily="18" charset="0"/>
                    <a:ea typeface="黑体" pitchFamily="49" charset="-122"/>
                  </a:defRPr>
                </a:lvl9pPr>
              </a:lstStyle>
              <a:p>
                <a:pPr eaLnBrk="1" hangingPunct="1">
                  <a:lnSpc>
                    <a:spcPct val="100000"/>
                  </a:lnSpc>
                </a:pPr>
                <a:endParaRPr lang="zh-CN" altLang="zh-CN"/>
              </a:p>
            </p:txBody>
          </p:sp>
        </p:grpSp>
      </p:grpSp>
      <p:sp>
        <p:nvSpPr>
          <p:cNvPr id="12" name="TextBox 11"/>
          <p:cNvSpPr txBox="1"/>
          <p:nvPr/>
        </p:nvSpPr>
        <p:spPr>
          <a:xfrm>
            <a:off x="304800" y="5405735"/>
            <a:ext cx="1983235" cy="461665"/>
          </a:xfrm>
          <a:prstGeom prst="rect">
            <a:avLst/>
          </a:prstGeom>
          <a:noFill/>
        </p:spPr>
        <p:txBody>
          <a:bodyPr wrap="none" rtlCol="0">
            <a:spAutoFit/>
          </a:bodyPr>
          <a:lstStyle/>
          <a:p>
            <a:r>
              <a:rPr lang="en-US" altLang="zh-CN" sz="2400" b="1" dirty="0" smtClean="0"/>
              <a:t>asymmetrical</a:t>
            </a:r>
            <a:endParaRPr lang="zh-CN" altLang="en-US" sz="2400" b="1" dirty="0"/>
          </a:p>
        </p:txBody>
      </p:sp>
      <p:sp>
        <p:nvSpPr>
          <p:cNvPr id="13" name="TextBox 12"/>
          <p:cNvSpPr txBox="1"/>
          <p:nvPr/>
        </p:nvSpPr>
        <p:spPr>
          <a:xfrm>
            <a:off x="3726153" y="5405735"/>
            <a:ext cx="922047" cy="461665"/>
          </a:xfrm>
          <a:prstGeom prst="rect">
            <a:avLst/>
          </a:prstGeom>
          <a:noFill/>
        </p:spPr>
        <p:txBody>
          <a:bodyPr wrap="none" rtlCol="0">
            <a:spAutoFit/>
          </a:bodyPr>
          <a:lstStyle/>
          <a:p>
            <a:r>
              <a:rPr lang="en-US" altLang="zh-CN" sz="2400" b="1" dirty="0" smtClean="0"/>
              <a:t>radial</a:t>
            </a:r>
            <a:endParaRPr lang="zh-CN" altLang="en-US" sz="2400" b="1" dirty="0"/>
          </a:p>
        </p:txBody>
      </p:sp>
      <p:sp>
        <p:nvSpPr>
          <p:cNvPr id="14" name="TextBox 13"/>
          <p:cNvSpPr txBox="1"/>
          <p:nvPr/>
        </p:nvSpPr>
        <p:spPr>
          <a:xfrm>
            <a:off x="6553200" y="5333999"/>
            <a:ext cx="1242648" cy="461665"/>
          </a:xfrm>
          <a:prstGeom prst="rect">
            <a:avLst/>
          </a:prstGeom>
          <a:noFill/>
        </p:spPr>
        <p:txBody>
          <a:bodyPr wrap="none" rtlCol="0">
            <a:spAutoFit/>
          </a:bodyPr>
          <a:lstStyle/>
          <a:p>
            <a:r>
              <a:rPr lang="en-US" altLang="zh-CN" sz="2400" b="1" dirty="0" smtClean="0"/>
              <a:t>bilateral</a:t>
            </a:r>
            <a:endParaRPr lang="zh-CN" altLang="en-US" sz="2400" b="1" dirty="0"/>
          </a:p>
        </p:txBody>
      </p:sp>
    </p:spTree>
    <p:extLst>
      <p:ext uri="{BB962C8B-B14F-4D97-AF65-F5344CB8AC3E}">
        <p14:creationId xmlns:p14="http://schemas.microsoft.com/office/powerpoint/2010/main" xmlns="" val="1668316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2503</TotalTime>
  <Words>1748</Words>
  <Application>Microsoft Office PowerPoint</Application>
  <PresentationFormat>全屏显示(4:3)</PresentationFormat>
  <Paragraphs>291</Paragraphs>
  <Slides>64</Slides>
  <Notes>0</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64</vt:i4>
      </vt:variant>
    </vt:vector>
  </HeadingPairs>
  <TitlesOfParts>
    <vt:vector size="65" baseType="lpstr">
      <vt:lpstr>Stream</vt:lpstr>
      <vt:lpstr>Chapter 8. </vt:lpstr>
      <vt:lpstr>幻灯片 2</vt:lpstr>
      <vt:lpstr>幻灯片 3</vt:lpstr>
      <vt:lpstr>幻灯片 4</vt:lpstr>
      <vt:lpstr>幻灯片 5</vt:lpstr>
      <vt:lpstr>OUTLINE</vt:lpstr>
      <vt:lpstr>OUTLINE</vt:lpstr>
      <vt:lpstr>1. General Characteristics</vt:lpstr>
      <vt:lpstr>(1) Bilaterally symmetrical body plan</vt:lpstr>
      <vt:lpstr>Evolutionary significance</vt:lpstr>
      <vt:lpstr>(2) Triploblasty (evolutionary significance)</vt:lpstr>
      <vt:lpstr>(3) Dermomuscular sac and  parenchyma </vt:lpstr>
      <vt:lpstr>Evolutionary signifcance of dermomuscular sac </vt:lpstr>
      <vt:lpstr>Parenchyma 实质</vt:lpstr>
      <vt:lpstr>(4) Primitive organ systems</vt:lpstr>
      <vt:lpstr>幻灯片 16</vt:lpstr>
      <vt:lpstr>ii) Ladder-like nervous system with a primitive brain</vt:lpstr>
      <vt:lpstr>iii) Protonephridia(原肾管) excretory system</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为什么要更换宿主？</vt:lpstr>
      <vt:lpstr>2. Classification of Platyhelminthes</vt:lpstr>
      <vt:lpstr>幻灯片 32</vt:lpstr>
      <vt:lpstr>幻灯片 33</vt:lpstr>
      <vt:lpstr>幻灯片 34</vt:lpstr>
      <vt:lpstr>幻灯片 35</vt:lpstr>
      <vt:lpstr>幻灯片 36</vt:lpstr>
      <vt:lpstr>Freshwater turbellarians prefer to inhabit mountain streams feeding small animals  In England, Dr. Reynoldson found that six specie he studied bred once a year  Moreover, he described the reproductive patterns of 11 freshwater turbellarians 2 species: only asexual reproduction 7 speices: only sexual reproduction 2 species: both asexual and sexual reproduction </vt:lpstr>
      <vt:lpstr>幻灯片 38</vt:lpstr>
      <vt:lpstr>幻灯片 39</vt:lpstr>
      <vt:lpstr>幻灯片 40</vt:lpstr>
      <vt:lpstr>幻灯片 41</vt:lpstr>
      <vt:lpstr>Digestive system  Simple in structure mouth — pharynx — esophagus 食道 — two-branched intestine, blind-end, without anus  Feeding on secretion of epithelial cells, blood cells and bile duct胆道 of hosts  extracellular digestion  Excretory system   Protonephridial system原肾管</vt:lpstr>
      <vt:lpstr>Reproductive system   Hermaphroditic雌雄同体  Glands: complex in structure  Male reproductive organs 精巢，输精小管，输精管，储精囊，生殖孔  Female reproductive organs 卵巢，劳氏管，卵黄腺，卵黄管，受精囊，成卵腔，梅氏腺，子宫，生殖孔</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Question: What are the adaptive     characteristics of parasitic flatworms</vt:lpstr>
      <vt:lpstr>OUTLINE</vt:lpstr>
      <vt:lpstr>幻灯片 56</vt:lpstr>
      <vt:lpstr>OUTLINE</vt:lpstr>
      <vt:lpstr>幻灯片 58</vt:lpstr>
      <vt:lpstr>OUTLINE</vt:lpstr>
      <vt:lpstr>幻灯片 60</vt:lpstr>
      <vt:lpstr>OUTLINE</vt:lpstr>
      <vt:lpstr>幻灯片 62</vt:lpstr>
      <vt:lpstr>幻灯片 63</vt:lpstr>
      <vt:lpstr>THANKS!</vt:lpstr>
    </vt:vector>
  </TitlesOfParts>
  <Company>UNLV</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INVERTEBRATE ZOOLOGY</dc:title>
  <dc:creator>Administrator</dc:creator>
  <cp:lastModifiedBy>Huabin Zhao</cp:lastModifiedBy>
  <cp:revision>178</cp:revision>
  <dcterms:created xsi:type="dcterms:W3CDTF">2005-07-06T20:22:30Z</dcterms:created>
  <dcterms:modified xsi:type="dcterms:W3CDTF">2013-10-23T03:46:56Z</dcterms:modified>
</cp:coreProperties>
</file>